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31" roundtripDataSignature="AMtx7migHxm52yOJ1IvbN3apjw5TwuHX9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2F4B23-F1F2-4636-9CF0-A8053E371819}">
  <a:tblStyle styleId="{032F4B23-F1F2-4636-9CF0-A8053E37181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slide" Target="slides/slide24.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ba4ac26eb8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8" name="Google Shape;158;gba4ac26eb8_0_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ba4ac26eb8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6" name="Google Shape;166;gba4ac26eb8_0_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ba4ac26eb8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de-DE">
                <a:solidFill>
                  <a:schemeClr val="dk1"/>
                </a:solidFill>
              </a:rPr>
              <a:t>Swap to Excel and talk through tropEd, teaching in times of COVID-19 Excel sheet.</a:t>
            </a:r>
            <a:endParaRPr/>
          </a:p>
        </p:txBody>
      </p:sp>
      <p:sp>
        <p:nvSpPr>
          <p:cNvPr id="174" name="Google Shape;174;gba4ac26eb8_0_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3" name="Google Shape;18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bcd5272b7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bcd5272b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cd5272b7a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7" name="Google Shape;197;gbcd5272b7a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bcd5272b7a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5" name="Google Shape;205;gbcd5272b7a_0_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bcd5272b7a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4" name="Google Shape;214;gbcd5272b7a_0_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cd5272b7a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1" name="Google Shape;221;gbcd5272b7a_0_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bcd5272b7a_0_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9" name="Google Shape;229;gbcd5272b7a_0_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8" name="Google Shape;88;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bcd5272b7a_0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7" name="Google Shape;237;gbcd5272b7a_0_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bcd5272b7a_0_7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5" name="Google Shape;245;gbcd5272b7a_0_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bce6daa3e5_0_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4" name="Google Shape;254;gbce6daa3e5_0_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1" name="Google Shape;261;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68" name="Google Shape;26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5" name="Google Shape;9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2" name="Google Shape;10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9" name="Google Shape;10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6" name="Google Shape;11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4" name="Google Shape;12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1" name="Google Shape;13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8" name="Google Shape;13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folie" type="title">
  <p:cSld name="TITLE">
    <p:spTree>
      <p:nvGrpSpPr>
        <p:cNvPr id="11" name="Shape 11"/>
        <p:cNvGrpSpPr/>
        <p:nvPr/>
      </p:nvGrpSpPr>
      <p:grpSpPr>
        <a:xfrm>
          <a:off x="0" y="0"/>
          <a:ext cx="0" cy="0"/>
          <a:chOff x="0" y="0"/>
          <a:chExt cx="0" cy="0"/>
        </a:xfrm>
      </p:grpSpPr>
      <p:sp>
        <p:nvSpPr>
          <p:cNvPr id="12" name="Google Shape;12;p16"/>
          <p:cNvSpPr txBox="1"/>
          <p:nvPr>
            <p:ph type="ctrTitle"/>
          </p:nvPr>
        </p:nvSpPr>
        <p:spPr>
          <a:xfrm>
            <a:off x="1524003" y="1122361"/>
            <a:ext cx="9144000" cy="2387598"/>
          </a:xfrm>
          <a:prstGeom prst="rect">
            <a:avLst/>
          </a:prstGeom>
          <a:noFill/>
          <a:ln>
            <a:noFill/>
          </a:ln>
        </p:spPr>
        <p:txBody>
          <a:bodyPr anchorCtr="1" anchor="b" bIns="45700" lIns="91425" spcFirstLastPara="1" rIns="91425" wrap="square" tIns="45700">
            <a:noAutofit/>
          </a:bodyPr>
          <a:lstStyle>
            <a:lvl1pPr lvl="0" algn="ctr">
              <a:lnSpc>
                <a:spcPct val="90000"/>
              </a:lnSpc>
              <a:spcBef>
                <a:spcPts val="0"/>
              </a:spcBef>
              <a:spcAft>
                <a:spcPts val="0"/>
              </a:spcAft>
              <a:buClr>
                <a:srgbClr val="000000"/>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6"/>
          <p:cNvSpPr txBox="1"/>
          <p:nvPr>
            <p:ph idx="1" type="subTitle"/>
          </p:nvPr>
        </p:nvSpPr>
        <p:spPr>
          <a:xfrm>
            <a:off x="1524003" y="3602041"/>
            <a:ext cx="9144000" cy="1655758"/>
          </a:xfrm>
          <a:prstGeom prst="rect">
            <a:avLst/>
          </a:prstGeom>
          <a:noFill/>
          <a:ln>
            <a:noFill/>
          </a:ln>
        </p:spPr>
        <p:txBody>
          <a:bodyPr anchorCtr="1" anchor="t" bIns="45700" lIns="91425" spcFirstLastPara="1" rIns="91425" wrap="square" tIns="45700">
            <a:noAutofit/>
          </a:bodyPr>
          <a:lstStyle>
            <a:lvl1pPr lvl="0" algn="ctr">
              <a:lnSpc>
                <a:spcPct val="90000"/>
              </a:lnSpc>
              <a:spcBef>
                <a:spcPts val="1000"/>
              </a:spcBef>
              <a:spcAft>
                <a:spcPts val="0"/>
              </a:spcAft>
              <a:buClr>
                <a:srgbClr val="000000"/>
              </a:buClr>
              <a:buSzPts val="2400"/>
              <a:buNone/>
              <a:defRPr sz="2400"/>
            </a:lvl1pPr>
            <a:lvl2pPr lvl="1" algn="l">
              <a:lnSpc>
                <a:spcPct val="90000"/>
              </a:lnSpc>
              <a:spcBef>
                <a:spcPts val="500"/>
              </a:spcBef>
              <a:spcAft>
                <a:spcPts val="0"/>
              </a:spcAft>
              <a:buClr>
                <a:srgbClr val="000000"/>
              </a:buClr>
              <a:buSzPts val="1800"/>
              <a:buChar char="•"/>
              <a:defRPr/>
            </a:lvl2pPr>
            <a:lvl3pPr lvl="2" algn="l">
              <a:lnSpc>
                <a:spcPct val="90000"/>
              </a:lnSpc>
              <a:spcBef>
                <a:spcPts val="500"/>
              </a:spcBef>
              <a:spcAft>
                <a:spcPts val="0"/>
              </a:spcAft>
              <a:buClr>
                <a:srgbClr val="000000"/>
              </a:buClr>
              <a:buSzPts val="1800"/>
              <a:buChar char="•"/>
              <a:defRPr/>
            </a:lvl3pPr>
            <a:lvl4pPr lvl="3" algn="l">
              <a:lnSpc>
                <a:spcPct val="90000"/>
              </a:lnSpc>
              <a:spcBef>
                <a:spcPts val="500"/>
              </a:spcBef>
              <a:spcAft>
                <a:spcPts val="0"/>
              </a:spcAft>
              <a:buClr>
                <a:srgbClr val="000000"/>
              </a:buClr>
              <a:buSzPts val="1800"/>
              <a:buChar char="•"/>
              <a:defRPr/>
            </a:lvl4pPr>
            <a:lvl5pPr lvl="4" algn="l">
              <a:lnSpc>
                <a:spcPct val="90000"/>
              </a:lnSpc>
              <a:spcBef>
                <a:spcPts val="500"/>
              </a:spcBef>
              <a:spcAft>
                <a:spcPts val="0"/>
              </a:spcAft>
              <a:buClr>
                <a:srgbClr val="000000"/>
              </a:buClr>
              <a:buSzPts val="1800"/>
              <a:buChar char="•"/>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6"/>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6"/>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6"/>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vertikaler Text" type="vertTx">
  <p:cSld name="VERTICAL_TEXT">
    <p:spTree>
      <p:nvGrpSpPr>
        <p:cNvPr id="68" name="Shape 68"/>
        <p:cNvGrpSpPr/>
        <p:nvPr/>
      </p:nvGrpSpPr>
      <p:grpSpPr>
        <a:xfrm>
          <a:off x="0" y="0"/>
          <a:ext cx="0" cy="0"/>
          <a:chOff x="0" y="0"/>
          <a:chExt cx="0" cy="0"/>
        </a:xfrm>
      </p:grpSpPr>
      <p:sp>
        <p:nvSpPr>
          <p:cNvPr id="69" name="Google Shape;69;p25"/>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5"/>
          <p:cNvSpPr txBox="1"/>
          <p:nvPr>
            <p:ph idx="1" type="body"/>
          </p:nvPr>
        </p:nvSpPr>
        <p:spPr>
          <a:xfrm rot="5400000">
            <a:off x="3920335" y="-1256505"/>
            <a:ext cx="4351336" cy="10515600"/>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1" name="Google Shape;71;p25"/>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5"/>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5"/>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er Titel und Text" type="vertTitleAndTx">
  <p:cSld name="VERTICAL_TITLE_AND_VERTICAL_TEXT">
    <p:spTree>
      <p:nvGrpSpPr>
        <p:cNvPr id="74" name="Shape 74"/>
        <p:cNvGrpSpPr/>
        <p:nvPr/>
      </p:nvGrpSpPr>
      <p:grpSpPr>
        <a:xfrm>
          <a:off x="0" y="0"/>
          <a:ext cx="0" cy="0"/>
          <a:chOff x="0" y="0"/>
          <a:chExt cx="0" cy="0"/>
        </a:xfrm>
      </p:grpSpPr>
      <p:sp>
        <p:nvSpPr>
          <p:cNvPr id="75" name="Google Shape;75;p26"/>
          <p:cNvSpPr txBox="1"/>
          <p:nvPr>
            <p:ph type="title"/>
          </p:nvPr>
        </p:nvSpPr>
        <p:spPr>
          <a:xfrm rot="5400000">
            <a:off x="7133436" y="1956597"/>
            <a:ext cx="5811834" cy="262889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6"/>
          <p:cNvSpPr txBox="1"/>
          <p:nvPr>
            <p:ph idx="1" type="body"/>
          </p:nvPr>
        </p:nvSpPr>
        <p:spPr>
          <a:xfrm rot="5400000">
            <a:off x="1799434" y="-596102"/>
            <a:ext cx="5811834" cy="7734296"/>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77" name="Google Shape;77;p26"/>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6"/>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6"/>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el und Inhalt" type="obj">
  <p:cSld name="OBJECT">
    <p:spTree>
      <p:nvGrpSpPr>
        <p:cNvPr id="17" name="Shape 17"/>
        <p:cNvGrpSpPr/>
        <p:nvPr/>
      </p:nvGrpSpPr>
      <p:grpSpPr>
        <a:xfrm>
          <a:off x="0" y="0"/>
          <a:ext cx="0" cy="0"/>
          <a:chOff x="0" y="0"/>
          <a:chExt cx="0" cy="0"/>
        </a:xfrm>
      </p:grpSpPr>
      <p:sp>
        <p:nvSpPr>
          <p:cNvPr id="18" name="Google Shape;18;p17"/>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7"/>
          <p:cNvSpPr txBox="1"/>
          <p:nvPr>
            <p:ph idx="1" type="body"/>
          </p:nvPr>
        </p:nvSpPr>
        <p:spPr>
          <a:xfrm>
            <a:off x="838203" y="1825627"/>
            <a:ext cx="10515600" cy="4351336"/>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0" name="Google Shape;20;p17"/>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7"/>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7"/>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schnitts" type="secHead">
  <p:cSld name="SECTION_HEADER">
    <p:spTree>
      <p:nvGrpSpPr>
        <p:cNvPr id="23" name="Shape 23"/>
        <p:cNvGrpSpPr/>
        <p:nvPr/>
      </p:nvGrpSpPr>
      <p:grpSpPr>
        <a:xfrm>
          <a:off x="0" y="0"/>
          <a:ext cx="0" cy="0"/>
          <a:chOff x="0" y="0"/>
          <a:chExt cx="0" cy="0"/>
        </a:xfrm>
      </p:grpSpPr>
      <p:sp>
        <p:nvSpPr>
          <p:cNvPr id="24" name="Google Shape;24;p18"/>
          <p:cNvSpPr txBox="1"/>
          <p:nvPr>
            <p:ph type="title"/>
          </p:nvPr>
        </p:nvSpPr>
        <p:spPr>
          <a:xfrm>
            <a:off x="831847" y="1709735"/>
            <a:ext cx="10515600" cy="2852735"/>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rgbClr val="000000"/>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8"/>
          <p:cNvSpPr txBox="1"/>
          <p:nvPr>
            <p:ph idx="1" type="body"/>
          </p:nvPr>
        </p:nvSpPr>
        <p:spPr>
          <a:xfrm>
            <a:off x="831847" y="4589465"/>
            <a:ext cx="10515600" cy="150018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898989"/>
              </a:buClr>
              <a:buSzPts val="2400"/>
              <a:buNone/>
              <a:defRPr sz="2400">
                <a:solidFill>
                  <a:srgbClr val="898989"/>
                </a:solidFill>
              </a:defRPr>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6" name="Google Shape;26;p18"/>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8"/>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8"/>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wei Inhalte" type="twoObj">
  <p:cSld name="TWO_OBJECTS">
    <p:spTree>
      <p:nvGrpSpPr>
        <p:cNvPr id="29" name="Shape 29"/>
        <p:cNvGrpSpPr/>
        <p:nvPr/>
      </p:nvGrpSpPr>
      <p:grpSpPr>
        <a:xfrm>
          <a:off x="0" y="0"/>
          <a:ext cx="0" cy="0"/>
          <a:chOff x="0" y="0"/>
          <a:chExt cx="0" cy="0"/>
        </a:xfrm>
      </p:grpSpPr>
      <p:sp>
        <p:nvSpPr>
          <p:cNvPr id="30" name="Google Shape;30;p19"/>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9"/>
          <p:cNvSpPr txBox="1"/>
          <p:nvPr>
            <p:ph idx="1" type="body"/>
          </p:nvPr>
        </p:nvSpPr>
        <p:spPr>
          <a:xfrm>
            <a:off x="838203" y="1825627"/>
            <a:ext cx="5181603" cy="4351336"/>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2" name="Google Shape;32;p19"/>
          <p:cNvSpPr txBox="1"/>
          <p:nvPr>
            <p:ph idx="2" type="body"/>
          </p:nvPr>
        </p:nvSpPr>
        <p:spPr>
          <a:xfrm>
            <a:off x="6172200" y="1825627"/>
            <a:ext cx="5181603" cy="4351336"/>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3" name="Google Shape;33;p19"/>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9"/>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9"/>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gleich" type="twoTxTwoObj">
  <p:cSld name="TWO_OBJECTS_WITH_TEXT">
    <p:spTree>
      <p:nvGrpSpPr>
        <p:cNvPr id="36" name="Shape 36"/>
        <p:cNvGrpSpPr/>
        <p:nvPr/>
      </p:nvGrpSpPr>
      <p:grpSpPr>
        <a:xfrm>
          <a:off x="0" y="0"/>
          <a:ext cx="0" cy="0"/>
          <a:chOff x="0" y="0"/>
          <a:chExt cx="0" cy="0"/>
        </a:xfrm>
      </p:grpSpPr>
      <p:sp>
        <p:nvSpPr>
          <p:cNvPr id="37" name="Google Shape;37;p20"/>
          <p:cNvSpPr txBox="1"/>
          <p:nvPr>
            <p:ph type="title"/>
          </p:nvPr>
        </p:nvSpPr>
        <p:spPr>
          <a:xfrm>
            <a:off x="839784" y="365129"/>
            <a:ext cx="10515600" cy="132555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0"/>
          <p:cNvSpPr txBox="1"/>
          <p:nvPr>
            <p:ph idx="1" type="body"/>
          </p:nvPr>
        </p:nvSpPr>
        <p:spPr>
          <a:xfrm>
            <a:off x="839784" y="1681160"/>
            <a:ext cx="5157782" cy="82391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0000"/>
              </a:buClr>
              <a:buSzPts val="2400"/>
              <a:buNone/>
              <a:defRPr b="1" sz="24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20"/>
          <p:cNvSpPr txBox="1"/>
          <p:nvPr>
            <p:ph idx="2" type="body"/>
          </p:nvPr>
        </p:nvSpPr>
        <p:spPr>
          <a:xfrm>
            <a:off x="839784" y="2505071"/>
            <a:ext cx="5157782" cy="3684583"/>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20"/>
          <p:cNvSpPr txBox="1"/>
          <p:nvPr>
            <p:ph idx="3" type="body"/>
          </p:nvPr>
        </p:nvSpPr>
        <p:spPr>
          <a:xfrm>
            <a:off x="6172200" y="1681160"/>
            <a:ext cx="5183184" cy="82391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0000"/>
              </a:buClr>
              <a:buSzPts val="2400"/>
              <a:buNone/>
              <a:defRPr b="1" sz="24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1" name="Google Shape;41;p20"/>
          <p:cNvSpPr txBox="1"/>
          <p:nvPr>
            <p:ph idx="4" type="body"/>
          </p:nvPr>
        </p:nvSpPr>
        <p:spPr>
          <a:xfrm>
            <a:off x="6172200" y="2505071"/>
            <a:ext cx="5183184" cy="3684583"/>
          </a:xfrm>
          <a:prstGeom prst="rect">
            <a:avLst/>
          </a:prstGeom>
          <a:noFill/>
          <a:ln>
            <a:noFill/>
          </a:ln>
        </p:spPr>
        <p:txBody>
          <a:bodyPr anchorCtr="0" anchor="t" bIns="45700" lIns="91425" spcFirstLastPara="1" rIns="91425" wrap="square" tIns="45700">
            <a:no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2" name="Google Shape;42;p20"/>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0"/>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0"/>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r Titel" type="titleOnly">
  <p:cSld name="TITLE_ONLY">
    <p:spTree>
      <p:nvGrpSpPr>
        <p:cNvPr id="45" name="Shape 45"/>
        <p:cNvGrpSpPr/>
        <p:nvPr/>
      </p:nvGrpSpPr>
      <p:grpSpPr>
        <a:xfrm>
          <a:off x="0" y="0"/>
          <a:ext cx="0" cy="0"/>
          <a:chOff x="0" y="0"/>
          <a:chExt cx="0" cy="0"/>
        </a:xfrm>
      </p:grpSpPr>
      <p:sp>
        <p:nvSpPr>
          <p:cNvPr id="46" name="Google Shape;46;p21"/>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0000"/>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1"/>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1"/>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1"/>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type="blank">
  <p:cSld name="BLANK">
    <p:spTree>
      <p:nvGrpSpPr>
        <p:cNvPr id="50" name="Shape 50"/>
        <p:cNvGrpSpPr/>
        <p:nvPr/>
      </p:nvGrpSpPr>
      <p:grpSpPr>
        <a:xfrm>
          <a:off x="0" y="0"/>
          <a:ext cx="0" cy="0"/>
          <a:chOff x="0" y="0"/>
          <a:chExt cx="0" cy="0"/>
        </a:xfrm>
      </p:grpSpPr>
      <p:sp>
        <p:nvSpPr>
          <p:cNvPr id="51" name="Google Shape;51;p22"/>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2"/>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2"/>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halt mit Überschrift" type="objTx">
  <p:cSld name="OBJECT_WITH_CAPTION_TEXT">
    <p:spTree>
      <p:nvGrpSpPr>
        <p:cNvPr id="54" name="Shape 54"/>
        <p:cNvGrpSpPr/>
        <p:nvPr/>
      </p:nvGrpSpPr>
      <p:grpSpPr>
        <a:xfrm>
          <a:off x="0" y="0"/>
          <a:ext cx="0" cy="0"/>
          <a:chOff x="0" y="0"/>
          <a:chExt cx="0" cy="0"/>
        </a:xfrm>
      </p:grpSpPr>
      <p:sp>
        <p:nvSpPr>
          <p:cNvPr id="55" name="Google Shape;55;p23"/>
          <p:cNvSpPr txBox="1"/>
          <p:nvPr>
            <p:ph type="title"/>
          </p:nvPr>
        </p:nvSpPr>
        <p:spPr>
          <a:xfrm>
            <a:off x="839784" y="457200"/>
            <a:ext cx="3932240"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rgbClr val="000000"/>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3"/>
          <p:cNvSpPr txBox="1"/>
          <p:nvPr>
            <p:ph idx="1" type="body"/>
          </p:nvPr>
        </p:nvSpPr>
        <p:spPr>
          <a:xfrm>
            <a:off x="5183184" y="987423"/>
            <a:ext cx="6172200" cy="4873623"/>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rgbClr val="000000"/>
              </a:buClr>
              <a:buSzPts val="3200"/>
              <a:buChar char="•"/>
              <a:defRPr sz="3200"/>
            </a:lvl1pPr>
            <a:lvl2pPr indent="-406400" lvl="1" marL="914400" algn="l">
              <a:lnSpc>
                <a:spcPct val="90000"/>
              </a:lnSpc>
              <a:spcBef>
                <a:spcPts val="500"/>
              </a:spcBef>
              <a:spcAft>
                <a:spcPts val="0"/>
              </a:spcAft>
              <a:buClr>
                <a:srgbClr val="000000"/>
              </a:buClr>
              <a:buSzPts val="2800"/>
              <a:buChar char="•"/>
              <a:defRPr sz="2800"/>
            </a:lvl2pPr>
            <a:lvl3pPr indent="-381000" lvl="2" marL="1371600" algn="l">
              <a:lnSpc>
                <a:spcPct val="90000"/>
              </a:lnSpc>
              <a:spcBef>
                <a:spcPts val="500"/>
              </a:spcBef>
              <a:spcAft>
                <a:spcPts val="0"/>
              </a:spcAft>
              <a:buClr>
                <a:srgbClr val="000000"/>
              </a:buClr>
              <a:buSzPts val="2400"/>
              <a:buChar char="•"/>
              <a:defRPr sz="2400"/>
            </a:lvl3pPr>
            <a:lvl4pPr indent="-355600" lvl="3" marL="1828800" algn="l">
              <a:lnSpc>
                <a:spcPct val="90000"/>
              </a:lnSpc>
              <a:spcBef>
                <a:spcPts val="500"/>
              </a:spcBef>
              <a:spcAft>
                <a:spcPts val="0"/>
              </a:spcAft>
              <a:buClr>
                <a:srgbClr val="000000"/>
              </a:buClr>
              <a:buSzPts val="2000"/>
              <a:buChar char="•"/>
              <a:defRPr sz="2000"/>
            </a:lvl4pPr>
            <a:lvl5pPr indent="-355600" lvl="4" marL="2286000" algn="l">
              <a:lnSpc>
                <a:spcPct val="90000"/>
              </a:lnSpc>
              <a:spcBef>
                <a:spcPts val="500"/>
              </a:spcBef>
              <a:spcAft>
                <a:spcPts val="0"/>
              </a:spcAft>
              <a:buClr>
                <a:srgbClr val="000000"/>
              </a:buClr>
              <a:buSzPts val="2000"/>
              <a:buChar char="•"/>
              <a:defRPr sz="2000"/>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23"/>
          <p:cNvSpPr txBox="1"/>
          <p:nvPr>
            <p:ph idx="2" type="body"/>
          </p:nvPr>
        </p:nvSpPr>
        <p:spPr>
          <a:xfrm>
            <a:off x="839784" y="2057400"/>
            <a:ext cx="3932240" cy="3811584"/>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0000"/>
              </a:buClr>
              <a:buSzPts val="1600"/>
              <a:buNone/>
              <a:defRPr sz="16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23"/>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3"/>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3"/>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ld mit Überschrift" type="picTx">
  <p:cSld name="PICTURE_WITH_CAPTION_TEXT">
    <p:spTree>
      <p:nvGrpSpPr>
        <p:cNvPr id="61" name="Shape 61"/>
        <p:cNvGrpSpPr/>
        <p:nvPr/>
      </p:nvGrpSpPr>
      <p:grpSpPr>
        <a:xfrm>
          <a:off x="0" y="0"/>
          <a:ext cx="0" cy="0"/>
          <a:chOff x="0" y="0"/>
          <a:chExt cx="0" cy="0"/>
        </a:xfrm>
      </p:grpSpPr>
      <p:sp>
        <p:nvSpPr>
          <p:cNvPr id="62" name="Google Shape;62;p24"/>
          <p:cNvSpPr txBox="1"/>
          <p:nvPr>
            <p:ph type="title"/>
          </p:nvPr>
        </p:nvSpPr>
        <p:spPr>
          <a:xfrm>
            <a:off x="839784" y="457200"/>
            <a:ext cx="3932240" cy="160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Clr>
                <a:srgbClr val="000000"/>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4"/>
          <p:cNvSpPr txBox="1"/>
          <p:nvPr>
            <p:ph idx="2" type="pic"/>
          </p:nvPr>
        </p:nvSpPr>
        <p:spPr>
          <a:xfrm>
            <a:off x="5183184" y="987423"/>
            <a:ext cx="6172200" cy="487362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rgbClr val="000000"/>
              </a:buClr>
              <a:buSzPts val="3200"/>
              <a:buFont typeface="Arial"/>
              <a:buNone/>
              <a:defRPr b="0" i="0" sz="3200" u="none" cap="none" strike="noStrike">
                <a:solidFill>
                  <a:srgbClr val="000000"/>
                </a:solidFill>
                <a:latin typeface="Calibri"/>
                <a:ea typeface="Calibri"/>
                <a:cs typeface="Calibri"/>
                <a:sym typeface="Calibri"/>
              </a:defRPr>
            </a:lvl1pPr>
            <a:lvl2pPr lvl="1" marR="0" rtl="0" algn="l">
              <a:lnSpc>
                <a:spcPct val="90000"/>
              </a:lnSpc>
              <a:spcBef>
                <a:spcPts val="500"/>
              </a:spcBef>
              <a:spcAft>
                <a:spcPts val="0"/>
              </a:spcAft>
              <a:buClr>
                <a:srgbClr val="000000"/>
              </a:buClr>
              <a:buSzPts val="2400"/>
              <a:buFont typeface="Arial"/>
              <a:buChar char="•"/>
              <a:defRPr b="0" i="0" sz="2400" u="none" cap="none" strike="noStrike">
                <a:solidFill>
                  <a:srgbClr val="000000"/>
                </a:solidFill>
                <a:latin typeface="Calibri"/>
                <a:ea typeface="Calibri"/>
                <a:cs typeface="Calibri"/>
                <a:sym typeface="Calibri"/>
              </a:defRPr>
            </a:lvl2pPr>
            <a:lvl3pPr lvl="2" marR="0" rtl="0" algn="l">
              <a:lnSpc>
                <a:spcPct val="90000"/>
              </a:lnSpc>
              <a:spcBef>
                <a:spcPts val="500"/>
              </a:spcBef>
              <a:spcAft>
                <a:spcPts val="0"/>
              </a:spcAft>
              <a:buClr>
                <a:srgbClr val="000000"/>
              </a:buClr>
              <a:buSzPts val="2000"/>
              <a:buFont typeface="Arial"/>
              <a:buChar char="•"/>
              <a:defRPr b="0" i="0" sz="2000" u="none" cap="none" strike="noStrike">
                <a:solidFill>
                  <a:srgbClr val="000000"/>
                </a:solidFill>
                <a:latin typeface="Calibri"/>
                <a:ea typeface="Calibri"/>
                <a:cs typeface="Calibri"/>
                <a:sym typeface="Calibri"/>
              </a:defRPr>
            </a:lvl3pPr>
            <a:lvl4pPr lvl="3"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4pPr>
            <a:lvl5pPr lvl="4"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4" name="Google Shape;64;p24"/>
          <p:cNvSpPr txBox="1"/>
          <p:nvPr>
            <p:ph idx="1" type="body"/>
          </p:nvPr>
        </p:nvSpPr>
        <p:spPr>
          <a:xfrm>
            <a:off x="839784" y="2057400"/>
            <a:ext cx="3932240" cy="3811584"/>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0000"/>
              </a:buClr>
              <a:buSzPts val="1600"/>
              <a:buNone/>
              <a:defRPr sz="16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65" name="Google Shape;65;p24"/>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4"/>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4"/>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5"/>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5"/>
          <p:cNvSpPr txBox="1"/>
          <p:nvPr>
            <p:ph idx="1" type="body"/>
          </p:nvPr>
        </p:nvSpPr>
        <p:spPr>
          <a:xfrm>
            <a:off x="838203" y="1825627"/>
            <a:ext cx="10515600" cy="4351336"/>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1pPr>
            <a:lvl2pPr indent="-381000" lvl="1" marL="914400" marR="0" rtl="0" algn="l">
              <a:lnSpc>
                <a:spcPct val="90000"/>
              </a:lnSpc>
              <a:spcBef>
                <a:spcPts val="500"/>
              </a:spcBef>
              <a:spcAft>
                <a:spcPts val="0"/>
              </a:spcAft>
              <a:buClr>
                <a:srgbClr val="000000"/>
              </a:buClr>
              <a:buSzPts val="2400"/>
              <a:buFont typeface="Arial"/>
              <a:buChar char="•"/>
              <a:defRPr b="0" i="0" sz="2400" u="none" cap="none" strike="noStrike">
                <a:solidFill>
                  <a:srgbClr val="000000"/>
                </a:solidFill>
                <a:latin typeface="Calibri"/>
                <a:ea typeface="Calibri"/>
                <a:cs typeface="Calibri"/>
                <a:sym typeface="Calibri"/>
              </a:defRPr>
            </a:lvl2pPr>
            <a:lvl3pPr indent="-355600" lvl="2" marL="1371600" marR="0" rtl="0" algn="l">
              <a:lnSpc>
                <a:spcPct val="90000"/>
              </a:lnSpc>
              <a:spcBef>
                <a:spcPts val="500"/>
              </a:spcBef>
              <a:spcAft>
                <a:spcPts val="0"/>
              </a:spcAft>
              <a:buClr>
                <a:srgbClr val="000000"/>
              </a:buClr>
              <a:buSzPts val="2000"/>
              <a:buFont typeface="Arial"/>
              <a:buChar char="•"/>
              <a:defRPr b="0" i="0" sz="2000" u="none" cap="none" strike="noStrike">
                <a:solidFill>
                  <a:srgbClr val="000000"/>
                </a:solidFill>
                <a:latin typeface="Calibri"/>
                <a:ea typeface="Calibri"/>
                <a:cs typeface="Calibri"/>
                <a:sym typeface="Calibri"/>
              </a:defRPr>
            </a:lvl3pPr>
            <a:lvl4pPr indent="-342900" lvl="3" marL="1828800"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4pPr>
            <a:lvl5pPr indent="-342900" lvl="4" marL="2286000"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15"/>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5"/>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marR="0" rtl="0" algn="ct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5"/>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1106967" y="2235150"/>
            <a:ext cx="10008600" cy="3445214"/>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rgbClr val="7F7F7F"/>
              </a:buClr>
              <a:buSzPts val="5400"/>
              <a:buNone/>
            </a:pPr>
            <a:br>
              <a:rPr lang="de-DE" sz="5400">
                <a:solidFill>
                  <a:srgbClr val="7F7F7F"/>
                </a:solidFill>
                <a:latin typeface="Arial"/>
                <a:ea typeface="Arial"/>
                <a:cs typeface="Arial"/>
                <a:sym typeface="Arial"/>
              </a:rPr>
            </a:br>
            <a:r>
              <a:rPr b="1" lang="de-DE" sz="5400">
                <a:solidFill>
                  <a:srgbClr val="002060"/>
                </a:solidFill>
                <a:latin typeface="Arial"/>
                <a:ea typeface="Arial"/>
                <a:cs typeface="Arial"/>
                <a:sym typeface="Arial"/>
              </a:rPr>
              <a:t>Teaching in Times of COVID</a:t>
            </a:r>
            <a:br>
              <a:rPr b="1" lang="de-DE" sz="5400">
                <a:solidFill>
                  <a:srgbClr val="002060"/>
                </a:solidFill>
                <a:latin typeface="Arial"/>
                <a:ea typeface="Arial"/>
                <a:cs typeface="Arial"/>
                <a:sym typeface="Arial"/>
              </a:rPr>
            </a:br>
            <a:br>
              <a:rPr lang="de-DE" sz="5400">
                <a:solidFill>
                  <a:srgbClr val="7F7F7F"/>
                </a:solidFill>
                <a:latin typeface="Arial"/>
                <a:ea typeface="Arial"/>
                <a:cs typeface="Arial"/>
                <a:sym typeface="Arial"/>
              </a:rPr>
            </a:br>
            <a:r>
              <a:rPr lang="de-DE" sz="4000">
                <a:solidFill>
                  <a:srgbClr val="7F7F7F"/>
                </a:solidFill>
                <a:latin typeface="Arial"/>
                <a:ea typeface="Arial"/>
                <a:cs typeface="Arial"/>
                <a:sym typeface="Arial"/>
              </a:rPr>
              <a:t>tropEd Online GA, 11-12 February 2021</a:t>
            </a:r>
            <a:br>
              <a:rPr lang="de-DE" sz="4000">
                <a:solidFill>
                  <a:srgbClr val="7F7F7F"/>
                </a:solidFill>
                <a:latin typeface="Arial"/>
                <a:ea typeface="Arial"/>
                <a:cs typeface="Arial"/>
                <a:sym typeface="Arial"/>
              </a:rPr>
            </a:br>
            <a:r>
              <a:rPr lang="de-DE" sz="2400">
                <a:solidFill>
                  <a:srgbClr val="7F7F7F"/>
                </a:solidFill>
                <a:latin typeface="Arial"/>
                <a:ea typeface="Arial"/>
                <a:cs typeface="Arial"/>
                <a:sym typeface="Arial"/>
              </a:rPr>
              <a:t>Linda Kintu-Sempa</a:t>
            </a:r>
            <a:br>
              <a:rPr lang="de-DE" sz="2400">
                <a:solidFill>
                  <a:srgbClr val="7F7F7F"/>
                </a:solidFill>
                <a:latin typeface="Arial"/>
                <a:ea typeface="Arial"/>
                <a:cs typeface="Arial"/>
                <a:sym typeface="Arial"/>
              </a:rPr>
            </a:br>
            <a:r>
              <a:rPr lang="de-DE" sz="2400">
                <a:solidFill>
                  <a:srgbClr val="7F7F7F"/>
                </a:solidFill>
                <a:latin typeface="Arial"/>
                <a:ea typeface="Arial"/>
                <a:cs typeface="Arial"/>
                <a:sym typeface="Arial"/>
              </a:rPr>
              <a:t>Jani Puradiredja</a:t>
            </a:r>
            <a:br>
              <a:rPr lang="de-DE" sz="2400">
                <a:solidFill>
                  <a:srgbClr val="7F7F7F"/>
                </a:solidFill>
                <a:latin typeface="Arial"/>
                <a:ea typeface="Arial"/>
                <a:cs typeface="Arial"/>
                <a:sym typeface="Arial"/>
              </a:rPr>
            </a:br>
            <a:r>
              <a:rPr lang="de-DE" sz="2400">
                <a:solidFill>
                  <a:srgbClr val="7F7F7F"/>
                </a:solidFill>
                <a:latin typeface="Arial"/>
                <a:ea typeface="Arial"/>
                <a:cs typeface="Arial"/>
                <a:sym typeface="Arial"/>
              </a:rPr>
              <a:t>Guenter Froeschl</a:t>
            </a:r>
            <a:endParaRPr sz="2400"/>
          </a:p>
        </p:txBody>
      </p:sp>
      <p:pic>
        <p:nvPicPr>
          <p:cNvPr id="85" name="Google Shape;85;p1"/>
          <p:cNvPicPr preferRelativeResize="0"/>
          <p:nvPr/>
        </p:nvPicPr>
        <p:blipFill rotWithShape="1">
          <a:blip r:embed="rId3">
            <a:alphaModFix/>
          </a:blip>
          <a:srcRect b="0" l="0" r="0" t="0"/>
          <a:stretch/>
        </p:blipFill>
        <p:spPr>
          <a:xfrm>
            <a:off x="949950" y="290024"/>
            <a:ext cx="4163125" cy="2244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gba4ac26eb8_0_17"/>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161" name="Google Shape;161;gba4ac26eb8_0_17"/>
          <p:cNvPicPr preferRelativeResize="0"/>
          <p:nvPr/>
        </p:nvPicPr>
        <p:blipFill rotWithShape="1">
          <a:blip r:embed="rId3">
            <a:alphaModFix/>
          </a:blip>
          <a:srcRect b="0" l="0" r="0" t="0"/>
          <a:stretch/>
        </p:blipFill>
        <p:spPr>
          <a:xfrm>
            <a:off x="600075" y="365128"/>
            <a:ext cx="2060371" cy="1128076"/>
          </a:xfrm>
          <a:prstGeom prst="rect">
            <a:avLst/>
          </a:prstGeom>
          <a:noFill/>
          <a:ln>
            <a:noFill/>
          </a:ln>
        </p:spPr>
      </p:pic>
      <p:sp>
        <p:nvSpPr>
          <p:cNvPr id="162" name="Google Shape;162;gba4ac26eb8_0_17"/>
          <p:cNvSpPr txBox="1"/>
          <p:nvPr/>
        </p:nvSpPr>
        <p:spPr>
          <a:xfrm>
            <a:off x="983177" y="1827894"/>
            <a:ext cx="10824900" cy="317070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Type of thematic analysis</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Tends to be deductive – driven by a priori topics/themes </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Within these, identifies themes across accounts which become codes</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Compares and contrasts codes to refine a coding framework</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Summarises accounts by case according to key themes</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Charts summaries in a framework matrix</a:t>
            </a:r>
            <a:endParaRPr/>
          </a:p>
          <a:p>
            <a:pPr indent="-342900" lvl="0" marL="342900" marR="0" rtl="0" algn="l">
              <a:lnSpc>
                <a:spcPct val="150000"/>
              </a:lnSpc>
              <a:spcBef>
                <a:spcPts val="0"/>
              </a:spcBef>
              <a:spcAft>
                <a:spcPts val="0"/>
              </a:spcAft>
              <a:buClr>
                <a:schemeClr val="dk1"/>
              </a:buClr>
              <a:buSzPts val="2000"/>
              <a:buFont typeface="Noto Sans Symbols"/>
              <a:buChar char="▪"/>
            </a:pPr>
            <a:r>
              <a:rPr lang="de-DE" sz="2000">
                <a:solidFill>
                  <a:schemeClr val="dk1"/>
                </a:solidFill>
                <a:latin typeface="Arial"/>
                <a:ea typeface="Arial"/>
                <a:cs typeface="Arial"/>
                <a:sym typeface="Arial"/>
              </a:rPr>
              <a:t>Visualising/charting data aids comparison, building interpretations</a:t>
            </a:r>
            <a:endParaRPr/>
          </a:p>
        </p:txBody>
      </p:sp>
      <p:sp>
        <p:nvSpPr>
          <p:cNvPr id="163" name="Google Shape;163;gba4ac26eb8_0_17"/>
          <p:cNvSpPr txBox="1"/>
          <p:nvPr/>
        </p:nvSpPr>
        <p:spPr>
          <a:xfrm>
            <a:off x="6772447" y="6230286"/>
            <a:ext cx="5035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DE" sz="1800">
                <a:solidFill>
                  <a:schemeClr val="dk1"/>
                </a:solidFill>
                <a:latin typeface="Arial"/>
                <a:ea typeface="Arial"/>
                <a:cs typeface="Arial"/>
                <a:sym typeface="Arial"/>
              </a:rPr>
              <a:t>Source: Magdalena Harris, LSHTM</a:t>
            </a:r>
            <a:endParaRPr sz="18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ba4ac26eb8_0_38"/>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169" name="Google Shape;169;gba4ac26eb8_0_38"/>
          <p:cNvPicPr preferRelativeResize="0"/>
          <p:nvPr/>
        </p:nvPicPr>
        <p:blipFill rotWithShape="1">
          <a:blip r:embed="rId3">
            <a:alphaModFix/>
          </a:blip>
          <a:srcRect b="0" l="0" r="0" t="0"/>
          <a:stretch/>
        </p:blipFill>
        <p:spPr>
          <a:xfrm>
            <a:off x="600075" y="365128"/>
            <a:ext cx="2060371" cy="1128076"/>
          </a:xfrm>
          <a:prstGeom prst="rect">
            <a:avLst/>
          </a:prstGeom>
          <a:noFill/>
          <a:ln>
            <a:noFill/>
          </a:ln>
        </p:spPr>
      </p:pic>
      <p:sp>
        <p:nvSpPr>
          <p:cNvPr id="170" name="Google Shape;170;gba4ac26eb8_0_38"/>
          <p:cNvSpPr txBox="1"/>
          <p:nvPr/>
        </p:nvSpPr>
        <p:spPr>
          <a:xfrm>
            <a:off x="6772447" y="6230286"/>
            <a:ext cx="50358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DE" sz="1800">
                <a:solidFill>
                  <a:schemeClr val="dk1"/>
                </a:solidFill>
                <a:latin typeface="Arial"/>
                <a:ea typeface="Arial"/>
                <a:cs typeface="Arial"/>
                <a:sym typeface="Arial"/>
              </a:rPr>
              <a:t>Source: Magdalena Harris, LSHTM</a:t>
            </a:r>
            <a:endParaRPr sz="1800">
              <a:solidFill>
                <a:schemeClr val="dk1"/>
              </a:solidFill>
              <a:latin typeface="Arial"/>
              <a:ea typeface="Arial"/>
              <a:cs typeface="Arial"/>
              <a:sym typeface="Arial"/>
            </a:endParaRPr>
          </a:p>
        </p:txBody>
      </p:sp>
      <p:pic>
        <p:nvPicPr>
          <p:cNvPr descr="Screen Shot 2018-01-14 at 12.39.36.png" id="171" name="Google Shape;171;gba4ac26eb8_0_38"/>
          <p:cNvPicPr preferRelativeResize="0"/>
          <p:nvPr/>
        </p:nvPicPr>
        <p:blipFill rotWithShape="1">
          <a:blip r:embed="rId4">
            <a:alphaModFix/>
          </a:blip>
          <a:srcRect b="0" l="0" r="0" t="0"/>
          <a:stretch/>
        </p:blipFill>
        <p:spPr>
          <a:xfrm>
            <a:off x="1710267" y="1563832"/>
            <a:ext cx="8178800" cy="4292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gba4ac26eb8_0_47"/>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177" name="Google Shape;177;gba4ac26eb8_0_47"/>
          <p:cNvPicPr preferRelativeResize="0"/>
          <p:nvPr/>
        </p:nvPicPr>
        <p:blipFill rotWithShape="1">
          <a:blip r:embed="rId3">
            <a:alphaModFix/>
          </a:blip>
          <a:srcRect b="0" l="0" r="0" t="0"/>
          <a:stretch/>
        </p:blipFill>
        <p:spPr>
          <a:xfrm>
            <a:off x="600075" y="365128"/>
            <a:ext cx="2060371" cy="1128076"/>
          </a:xfrm>
          <a:prstGeom prst="rect">
            <a:avLst/>
          </a:prstGeom>
          <a:noFill/>
          <a:ln>
            <a:noFill/>
          </a:ln>
        </p:spPr>
      </p:pic>
      <p:sp>
        <p:nvSpPr>
          <p:cNvPr id="178" name="Google Shape;178;gba4ac26eb8_0_47"/>
          <p:cNvSpPr txBox="1"/>
          <p:nvPr/>
        </p:nvSpPr>
        <p:spPr>
          <a:xfrm>
            <a:off x="6858000" y="6351800"/>
            <a:ext cx="5817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de-DE" sz="1800">
                <a:solidFill>
                  <a:schemeClr val="dk1"/>
                </a:solidFill>
                <a:latin typeface="Arial"/>
                <a:ea typeface="Arial"/>
                <a:cs typeface="Arial"/>
                <a:sym typeface="Arial"/>
              </a:rPr>
              <a:t>Source: </a:t>
            </a:r>
            <a:r>
              <a:rPr lang="de-DE" sz="1800">
                <a:solidFill>
                  <a:schemeClr val="dk1"/>
                </a:solidFill>
              </a:rPr>
              <a:t>Park, Skow, Puradiredja et al, 2015</a:t>
            </a:r>
            <a:endParaRPr sz="1800">
              <a:solidFill>
                <a:schemeClr val="dk1"/>
              </a:solidFill>
              <a:latin typeface="Arial"/>
              <a:ea typeface="Arial"/>
              <a:cs typeface="Arial"/>
              <a:sym typeface="Arial"/>
            </a:endParaRPr>
          </a:p>
        </p:txBody>
      </p:sp>
      <p:pic>
        <p:nvPicPr>
          <p:cNvPr id="179" name="Google Shape;179;gba4ac26eb8_0_47"/>
          <p:cNvPicPr preferRelativeResize="0"/>
          <p:nvPr/>
        </p:nvPicPr>
        <p:blipFill>
          <a:blip r:embed="rId4">
            <a:alphaModFix/>
          </a:blip>
          <a:stretch>
            <a:fillRect/>
          </a:stretch>
        </p:blipFill>
        <p:spPr>
          <a:xfrm>
            <a:off x="3089400" y="1173029"/>
            <a:ext cx="6013200" cy="5059997"/>
          </a:xfrm>
          <a:prstGeom prst="rect">
            <a:avLst/>
          </a:prstGeom>
          <a:noFill/>
          <a:ln>
            <a:noFill/>
          </a:ln>
        </p:spPr>
      </p:pic>
      <p:pic>
        <p:nvPicPr>
          <p:cNvPr id="180" name="Google Shape;180;gba4ac26eb8_0_47"/>
          <p:cNvPicPr preferRelativeResize="0"/>
          <p:nvPr/>
        </p:nvPicPr>
        <p:blipFill>
          <a:blip r:embed="rId5">
            <a:alphaModFix/>
          </a:blip>
          <a:stretch>
            <a:fillRect/>
          </a:stretch>
        </p:blipFill>
        <p:spPr>
          <a:xfrm>
            <a:off x="0" y="3290031"/>
            <a:ext cx="12192000" cy="27610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0"/>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sp>
        <p:nvSpPr>
          <p:cNvPr id="186" name="Google Shape;186;p10"/>
          <p:cNvSpPr txBox="1"/>
          <p:nvPr>
            <p:ph idx="1" type="body"/>
          </p:nvPr>
        </p:nvSpPr>
        <p:spPr>
          <a:xfrm>
            <a:off x="838200" y="1637900"/>
            <a:ext cx="10515600" cy="4707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SzPts val="2800"/>
              <a:buNone/>
            </a:pPr>
            <a:r>
              <a:rPr lang="de-DE">
                <a:latin typeface="Arial"/>
                <a:ea typeface="Arial"/>
                <a:cs typeface="Arial"/>
                <a:sym typeface="Arial"/>
              </a:rPr>
              <a:t>Why did we use the Framework Analysis ?</a:t>
            </a:r>
            <a:endParaRPr>
              <a:latin typeface="Arial"/>
              <a:ea typeface="Arial"/>
              <a:cs typeface="Arial"/>
              <a:sym typeface="Arial"/>
            </a:endParaRPr>
          </a:p>
          <a:p>
            <a:pPr indent="0" lvl="0" marL="0" rtl="0" algn="l">
              <a:lnSpc>
                <a:spcPct val="100000"/>
              </a:lnSpc>
              <a:spcBef>
                <a:spcPts val="1000"/>
              </a:spcBef>
              <a:spcAft>
                <a:spcPts val="0"/>
              </a:spcAft>
              <a:buSzPts val="2800"/>
              <a:buNone/>
            </a:pPr>
            <a:r>
              <a:rPr lang="de-DE">
                <a:latin typeface="Arial"/>
                <a:ea typeface="Arial"/>
                <a:cs typeface="Arial"/>
                <a:sym typeface="Arial"/>
              </a:rPr>
              <a:t>→ providing structure to the answers to the open questions</a:t>
            </a:r>
            <a:endParaRPr>
              <a:latin typeface="Arial"/>
              <a:ea typeface="Arial"/>
              <a:cs typeface="Arial"/>
              <a:sym typeface="Arial"/>
            </a:endParaRPr>
          </a:p>
          <a:p>
            <a:pPr indent="0" lvl="0" marL="0" rtl="0" algn="l">
              <a:lnSpc>
                <a:spcPct val="100000"/>
              </a:lnSpc>
              <a:spcBef>
                <a:spcPts val="1000"/>
              </a:spcBef>
              <a:spcAft>
                <a:spcPts val="0"/>
              </a:spcAft>
              <a:buSzPts val="2800"/>
              <a:buNone/>
            </a:pPr>
            <a:r>
              <a:rPr lang="de-DE">
                <a:latin typeface="Arial"/>
                <a:ea typeface="Arial"/>
                <a:cs typeface="Arial"/>
                <a:sym typeface="Arial"/>
              </a:rPr>
              <a:t>→ useful for small data sets </a:t>
            </a:r>
            <a:endParaRPr>
              <a:latin typeface="Arial"/>
              <a:ea typeface="Arial"/>
              <a:cs typeface="Arial"/>
              <a:sym typeface="Arial"/>
            </a:endParaRPr>
          </a:p>
          <a:p>
            <a:pPr indent="0" lvl="0" marL="0" rtl="0" algn="l">
              <a:lnSpc>
                <a:spcPct val="100000"/>
              </a:lnSpc>
              <a:spcBef>
                <a:spcPts val="1000"/>
              </a:spcBef>
              <a:spcAft>
                <a:spcPts val="0"/>
              </a:spcAft>
              <a:buSzPts val="2800"/>
              <a:buNone/>
            </a:pPr>
            <a:r>
              <a:t/>
            </a:r>
            <a:endParaRPr>
              <a:latin typeface="Arial"/>
              <a:ea typeface="Arial"/>
              <a:cs typeface="Arial"/>
              <a:sym typeface="Arial"/>
            </a:endParaRPr>
          </a:p>
          <a:p>
            <a:pPr indent="0" lvl="0" marL="0" rtl="0" algn="l">
              <a:lnSpc>
                <a:spcPct val="100000"/>
              </a:lnSpc>
              <a:spcBef>
                <a:spcPts val="1000"/>
              </a:spcBef>
              <a:spcAft>
                <a:spcPts val="0"/>
              </a:spcAft>
              <a:buSzPts val="2800"/>
              <a:buNone/>
            </a:pPr>
            <a:r>
              <a:t/>
            </a:r>
            <a:endParaRPr>
              <a:latin typeface="Arial"/>
              <a:ea typeface="Arial"/>
              <a:cs typeface="Arial"/>
              <a:sym typeface="Arial"/>
            </a:endParaRPr>
          </a:p>
          <a:p>
            <a:pPr indent="0" lvl="0" marL="0" rtl="0" algn="l">
              <a:lnSpc>
                <a:spcPct val="100000"/>
              </a:lnSpc>
              <a:spcBef>
                <a:spcPts val="1000"/>
              </a:spcBef>
              <a:spcAft>
                <a:spcPts val="0"/>
              </a:spcAft>
              <a:buSzPts val="2800"/>
              <a:buNone/>
            </a:pPr>
            <a:r>
              <a:t/>
            </a:r>
            <a:endParaRPr>
              <a:latin typeface="Arial"/>
              <a:ea typeface="Arial"/>
              <a:cs typeface="Arial"/>
              <a:sym typeface="Arial"/>
            </a:endParaRPr>
          </a:p>
          <a:p>
            <a:pPr indent="0" lvl="0" marL="0" rtl="0" algn="l">
              <a:lnSpc>
                <a:spcPct val="100000"/>
              </a:lnSpc>
              <a:spcBef>
                <a:spcPts val="1000"/>
              </a:spcBef>
              <a:spcAft>
                <a:spcPts val="0"/>
              </a:spcAft>
              <a:buSzPts val="2800"/>
              <a:buNone/>
            </a:pPr>
            <a:r>
              <a:t/>
            </a:r>
            <a:endParaRPr>
              <a:latin typeface="Arial"/>
              <a:ea typeface="Arial"/>
              <a:cs typeface="Arial"/>
              <a:sym typeface="Arial"/>
            </a:endParaRPr>
          </a:p>
          <a:p>
            <a:pPr indent="0" lvl="0" marL="0" rtl="0" algn="l">
              <a:lnSpc>
                <a:spcPct val="90000"/>
              </a:lnSpc>
              <a:spcBef>
                <a:spcPts val="1000"/>
              </a:spcBef>
              <a:spcAft>
                <a:spcPts val="0"/>
              </a:spcAft>
              <a:buSzPts val="2800"/>
              <a:buNone/>
            </a:pPr>
            <a:r>
              <a:t/>
            </a:r>
            <a:endParaRPr>
              <a:latin typeface="Arial"/>
              <a:ea typeface="Arial"/>
              <a:cs typeface="Arial"/>
              <a:sym typeface="Arial"/>
            </a:endParaRPr>
          </a:p>
          <a:p>
            <a:pPr indent="0" lvl="0" marL="0" rtl="0" algn="l">
              <a:lnSpc>
                <a:spcPct val="90000"/>
              </a:lnSpc>
              <a:spcBef>
                <a:spcPts val="1000"/>
              </a:spcBef>
              <a:spcAft>
                <a:spcPts val="0"/>
              </a:spcAft>
              <a:buSzPts val="2800"/>
              <a:buNone/>
            </a:pPr>
            <a:r>
              <a:t/>
            </a:r>
            <a:endParaRPr>
              <a:latin typeface="Arial"/>
              <a:ea typeface="Arial"/>
              <a:cs typeface="Arial"/>
              <a:sym typeface="Arial"/>
            </a:endParaRPr>
          </a:p>
        </p:txBody>
      </p:sp>
      <p:pic>
        <p:nvPicPr>
          <p:cNvPr id="187" name="Google Shape;187;p10"/>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bcd5272b7a_0_0"/>
          <p:cNvSpPr txBox="1"/>
          <p:nvPr>
            <p:ph type="title"/>
          </p:nvPr>
        </p:nvSpPr>
        <p:spPr>
          <a:xfrm>
            <a:off x="838200" y="563551"/>
            <a:ext cx="10515600" cy="1023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a:p>
            <a:pPr indent="0" lvl="0" marL="0" rtl="0" algn="l">
              <a:spcBef>
                <a:spcPts val="0"/>
              </a:spcBef>
              <a:spcAft>
                <a:spcPts val="0"/>
              </a:spcAft>
              <a:buNone/>
            </a:pPr>
            <a:r>
              <a:t/>
            </a:r>
            <a:endParaRPr/>
          </a:p>
        </p:txBody>
      </p:sp>
      <p:pic>
        <p:nvPicPr>
          <p:cNvPr id="193" name="Google Shape;193;gbcd5272b7a_0_0"/>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pic>
        <p:nvPicPr>
          <p:cNvPr id="194" name="Google Shape;194;gbcd5272b7a_0_0"/>
          <p:cNvPicPr preferRelativeResize="0"/>
          <p:nvPr/>
        </p:nvPicPr>
        <p:blipFill>
          <a:blip r:embed="rId4">
            <a:alphaModFix/>
          </a:blip>
          <a:stretch>
            <a:fillRect/>
          </a:stretch>
        </p:blipFill>
        <p:spPr>
          <a:xfrm>
            <a:off x="1886450" y="1587450"/>
            <a:ext cx="8419100" cy="50307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bcd5272b7a_0_10"/>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sp>
        <p:nvSpPr>
          <p:cNvPr id="200" name="Google Shape;200;gbcd5272b7a_0_10"/>
          <p:cNvSpPr txBox="1"/>
          <p:nvPr>
            <p:ph idx="1" type="body"/>
          </p:nvPr>
        </p:nvSpPr>
        <p:spPr>
          <a:xfrm>
            <a:off x="838200" y="1493200"/>
            <a:ext cx="10515600" cy="48522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None/>
            </a:pPr>
            <a:r>
              <a:t/>
            </a:r>
            <a:endParaRPr>
              <a:latin typeface="Arial"/>
              <a:ea typeface="Arial"/>
              <a:cs typeface="Arial"/>
              <a:sym typeface="Arial"/>
            </a:endParaRPr>
          </a:p>
          <a:p>
            <a:pPr indent="0" lvl="0" marL="0" rtl="0" algn="l">
              <a:lnSpc>
                <a:spcPct val="100000"/>
              </a:lnSpc>
              <a:spcBef>
                <a:spcPts val="1000"/>
              </a:spcBef>
              <a:spcAft>
                <a:spcPts val="0"/>
              </a:spcAft>
              <a:buNone/>
            </a:pPr>
            <a:r>
              <a:t/>
            </a:r>
            <a:endParaRPr>
              <a:latin typeface="Arial"/>
              <a:ea typeface="Arial"/>
              <a:cs typeface="Arial"/>
              <a:sym typeface="Arial"/>
            </a:endParaRPr>
          </a:p>
          <a:p>
            <a:pPr indent="-406400" lvl="0" marL="457200" rtl="0" algn="l">
              <a:lnSpc>
                <a:spcPct val="100000"/>
              </a:lnSpc>
              <a:spcBef>
                <a:spcPts val="1000"/>
              </a:spcBef>
              <a:spcAft>
                <a:spcPts val="0"/>
              </a:spcAft>
              <a:buSzPts val="2800"/>
              <a:buFont typeface="Arial"/>
              <a:buChar char="•"/>
            </a:pPr>
            <a:r>
              <a:rPr lang="de-DE">
                <a:latin typeface="Arial"/>
                <a:ea typeface="Arial"/>
                <a:cs typeface="Arial"/>
                <a:sym typeface="Arial"/>
              </a:rPr>
              <a:t>General impact at the institutional level</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Immediate impact on teaching &amp; learning</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Immediate concerns &amp; challenges</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Key response strategies/Coping mechanisms</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Reactions to response measures taken</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Impact on tropEd Network</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Suggestions for tropEd Network support</a:t>
            </a:r>
            <a:endParaRPr>
              <a:latin typeface="Arial"/>
              <a:ea typeface="Arial"/>
              <a:cs typeface="Arial"/>
              <a:sym typeface="Arial"/>
            </a:endParaRPr>
          </a:p>
          <a:p>
            <a:pPr indent="-406400" lvl="0" marL="457200" rtl="0" algn="l">
              <a:lnSpc>
                <a:spcPct val="100000"/>
              </a:lnSpc>
              <a:spcBef>
                <a:spcPts val="0"/>
              </a:spcBef>
              <a:spcAft>
                <a:spcPts val="0"/>
              </a:spcAft>
              <a:buSzPts val="2800"/>
              <a:buFont typeface="Arial"/>
              <a:buChar char="•"/>
            </a:pPr>
            <a:r>
              <a:rPr lang="de-DE">
                <a:latin typeface="Arial"/>
                <a:ea typeface="Arial"/>
                <a:cs typeface="Arial"/>
                <a:sym typeface="Arial"/>
              </a:rPr>
              <a:t>Outlook</a:t>
            </a:r>
            <a:endParaRPr>
              <a:latin typeface="Arial"/>
              <a:ea typeface="Arial"/>
              <a:cs typeface="Arial"/>
              <a:sym typeface="Arial"/>
            </a:endParaRPr>
          </a:p>
          <a:p>
            <a:pPr indent="0" lvl="0" marL="0" rtl="0" algn="l">
              <a:lnSpc>
                <a:spcPct val="100000"/>
              </a:lnSpc>
              <a:spcBef>
                <a:spcPts val="1000"/>
              </a:spcBef>
              <a:spcAft>
                <a:spcPts val="0"/>
              </a:spcAft>
              <a:buNone/>
            </a:pPr>
            <a:r>
              <a:t/>
            </a:r>
            <a:endParaRPr>
              <a:latin typeface="Arial"/>
              <a:ea typeface="Arial"/>
              <a:cs typeface="Arial"/>
              <a:sym typeface="Arial"/>
            </a:endParaRPr>
          </a:p>
        </p:txBody>
      </p:sp>
      <p:pic>
        <p:nvPicPr>
          <p:cNvPr id="201" name="Google Shape;201;gbcd5272b7a_0_10"/>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
        <p:nvSpPr>
          <p:cNvPr id="202" name="Google Shape;202;gbcd5272b7a_0_10"/>
          <p:cNvSpPr txBox="1"/>
          <p:nvPr/>
        </p:nvSpPr>
        <p:spPr>
          <a:xfrm>
            <a:off x="447675" y="1810625"/>
            <a:ext cx="8544600" cy="788100"/>
          </a:xfrm>
          <a:prstGeom prst="rect">
            <a:avLst/>
          </a:prstGeom>
          <a:noFill/>
          <a:ln>
            <a:noFill/>
          </a:ln>
        </p:spPr>
        <p:txBody>
          <a:bodyPr anchorCtr="0" anchor="t" bIns="91425" lIns="91425" spcFirstLastPara="1" rIns="91425" wrap="square" tIns="91425">
            <a:spAutoFit/>
          </a:bodyPr>
          <a:lstStyle/>
          <a:p>
            <a:pPr indent="0" lvl="0" marL="457200" rtl="0" algn="l">
              <a:lnSpc>
                <a:spcPct val="90000"/>
              </a:lnSpc>
              <a:spcBef>
                <a:spcPts val="1000"/>
              </a:spcBef>
              <a:spcAft>
                <a:spcPts val="0"/>
              </a:spcAft>
              <a:buClr>
                <a:schemeClr val="dk1"/>
              </a:buClr>
              <a:buSzPts val="1100"/>
              <a:buFont typeface="Arial"/>
              <a:buNone/>
            </a:pPr>
            <a:r>
              <a:rPr lang="de-DE" sz="2800">
                <a:solidFill>
                  <a:schemeClr val="dk1"/>
                </a:solidFill>
              </a:rPr>
              <a:t>A priori topics derived from the open questions</a:t>
            </a:r>
            <a:endParaRPr sz="2800">
              <a:solidFill>
                <a:schemeClr val="dk1"/>
              </a:solidFill>
            </a:endParaRPr>
          </a:p>
          <a:p>
            <a:pPr indent="0" lvl="0" marL="0" rtl="0" algn="l">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gbcd5272b7a_0_22"/>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08" name="Google Shape;208;gbcd5272b7a_0_22"/>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09" name="Google Shape;209;gbcd5272b7a_0_22"/>
          <p:cNvGraphicFramePr/>
          <p:nvPr/>
        </p:nvGraphicFramePr>
        <p:xfrm>
          <a:off x="838188" y="5579075"/>
          <a:ext cx="3000000" cy="3000000"/>
        </p:xfrm>
        <a:graphic>
          <a:graphicData uri="http://schemas.openxmlformats.org/drawingml/2006/table">
            <a:tbl>
              <a:tblPr>
                <a:noFill/>
                <a:tableStyleId>{032F4B23-F1F2-4636-9CF0-A8053E371819}</a:tableStyleId>
              </a:tblPr>
              <a:tblGrid>
                <a:gridCol w="10515600"/>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"A number of students moved to frontline health care work with high stress levels​"- Institute for Global Health &amp; Development, Queen Margaret University Edinburgh, United Kingdom</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10" name="Google Shape;210;gbcd5272b7a_0_22"/>
          <p:cNvGraphicFramePr/>
          <p:nvPr/>
        </p:nvGraphicFramePr>
        <p:xfrm>
          <a:off x="866763" y="1532663"/>
          <a:ext cx="3000000" cy="3000000"/>
        </p:xfrm>
        <a:graphic>
          <a:graphicData uri="http://schemas.openxmlformats.org/drawingml/2006/table">
            <a:tbl>
              <a:tblPr>
                <a:noFill/>
                <a:tableStyleId>{032F4B23-F1F2-4636-9CF0-A8053E371819}</a:tableStyleId>
              </a:tblPr>
              <a:tblGrid>
                <a:gridCol w="4705350"/>
                <a:gridCol w="800100"/>
                <a:gridCol w="800100"/>
                <a:gridCol w="800100"/>
                <a:gridCol w="800100"/>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1 General impact at the institutional level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Academical Restructuring </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Expertise diverted to COVID-19 / health care workers drawn to frontline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Research regarding non-COVID-19 suspended/restricted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Funding focused on COVID-19 research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2 Immediate impact on teaching and learning</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Adapt to new teaching and learning situation</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Online teaching and learning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7</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3 Immediate concerns &amp; challenges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Administration</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Less applications due to less mobility</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11" name="Google Shape;211;gbcd5272b7a_0_22"/>
          <p:cNvGraphicFramePr/>
          <p:nvPr/>
        </p:nvGraphicFramePr>
        <p:xfrm>
          <a:off x="1585913" y="6276675"/>
          <a:ext cx="3000000" cy="3000000"/>
        </p:xfrm>
        <a:graphic>
          <a:graphicData uri="http://schemas.openxmlformats.org/drawingml/2006/table">
            <a:tbl>
              <a:tblPr>
                <a:noFill/>
                <a:tableStyleId>{032F4B23-F1F2-4636-9CF0-A8053E371819}</a:tableStyleId>
              </a:tblPr>
              <a:tblGrid>
                <a:gridCol w="9020175"/>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"It's difficult to imagine an international campus without the physical presence of international students" - Antwerp Institute of Tropical Medicine</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bcd5272b7a_0_16"/>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17" name="Google Shape;217;gbcd5272b7a_0_16"/>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18" name="Google Shape;218;gbcd5272b7a_0_16"/>
          <p:cNvGraphicFramePr/>
          <p:nvPr/>
        </p:nvGraphicFramePr>
        <p:xfrm>
          <a:off x="1028038" y="1493195"/>
          <a:ext cx="3000000" cy="3000000"/>
        </p:xfrm>
        <a:graphic>
          <a:graphicData uri="http://schemas.openxmlformats.org/drawingml/2006/table">
            <a:tbl>
              <a:tblPr>
                <a:noFill/>
                <a:tableStyleId>{032F4B23-F1F2-4636-9CF0-A8053E371819}</a:tableStyleId>
              </a:tblPr>
              <a:tblGrid>
                <a:gridCol w="4781850"/>
                <a:gridCol w="720025"/>
                <a:gridCol w="720025"/>
                <a:gridCol w="720025"/>
                <a:gridCol w="720025"/>
                <a:gridCol w="2473975"/>
              </a:tblGrid>
              <a:tr h="291575">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9085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b="1" lang="de-DE" sz="1100">
                          <a:latin typeface="Calibri"/>
                          <a:ea typeface="Calibri"/>
                          <a:cs typeface="Calibri"/>
                          <a:sym typeface="Calibri"/>
                        </a:rPr>
                        <a:t>4</a:t>
                      </a:r>
                      <a:r>
                        <a:rPr b="1" lang="de-DE" sz="1100">
                          <a:latin typeface="Calibri"/>
                          <a:ea typeface="Calibri"/>
                          <a:cs typeface="Calibri"/>
                          <a:sym typeface="Calibri"/>
                        </a:rPr>
                        <a:t> Key response strategies/Coping mechanisms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269700">
                <a:tc>
                  <a:txBody>
                    <a:bodyPr/>
                    <a:lstStyle/>
                    <a:p>
                      <a:pPr indent="0" lvl="0" marL="0" rtl="0" algn="l">
                        <a:spcBef>
                          <a:spcPts val="0"/>
                        </a:spcBef>
                        <a:spcAft>
                          <a:spcPts val="0"/>
                        </a:spcAft>
                        <a:buNone/>
                      </a:pPr>
                      <a:r>
                        <a:rPr b="1" i="1" lang="de-DE" sz="1100">
                          <a:latin typeface="Calibri"/>
                          <a:ea typeface="Calibri"/>
                          <a:cs typeface="Calibri"/>
                          <a:sym typeface="Calibri"/>
                        </a:rPr>
                        <a:t>Changes to teaching &amp; learning formats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Course cancellation</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6</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8</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Course delay</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5</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7</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Transfer to online teaching and learning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9</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b="1" i="1" lang="de-DE" sz="1100">
                          <a:latin typeface="Calibri"/>
                          <a:ea typeface="Calibri"/>
                          <a:cs typeface="Calibri"/>
                          <a:sym typeface="Calibri"/>
                        </a:rPr>
                        <a:t>Socio-structural measures/mitigation</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Applying for government (financial) support</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Lobbying for solidarity with LMICs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b="1" i="1" lang="de-DE" sz="1100">
                          <a:latin typeface="Calibri"/>
                          <a:ea typeface="Calibri"/>
                          <a:cs typeface="Calibri"/>
                          <a:sym typeface="Calibri"/>
                        </a:rPr>
                        <a:t>COVID-19 specific measures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Promoting social distancing, hygiene measures among students and lecturers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Working in home office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b="1" i="1" lang="de-DE" sz="1100">
                          <a:latin typeface="Calibri"/>
                          <a:ea typeface="Calibri"/>
                          <a:cs typeface="Calibri"/>
                          <a:sym typeface="Calibri"/>
                        </a:rPr>
                        <a:t>Student support</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269700">
                <a:tc>
                  <a:txBody>
                    <a:bodyPr/>
                    <a:lstStyle/>
                    <a:p>
                      <a:pPr indent="0" lvl="0" marL="0" rtl="0" algn="l">
                        <a:spcBef>
                          <a:spcPts val="0"/>
                        </a:spcBef>
                        <a:spcAft>
                          <a:spcPts val="0"/>
                        </a:spcAft>
                        <a:buNone/>
                      </a:pPr>
                      <a:r>
                        <a:rPr lang="de-DE" sz="1100">
                          <a:latin typeface="Calibri"/>
                          <a:ea typeface="Calibri"/>
                          <a:cs typeface="Calibri"/>
                          <a:sym typeface="Calibri"/>
                        </a:rPr>
                        <a:t>Provision of psychological help</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gbcd5272b7a_0_38"/>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24" name="Google Shape;224;gbcd5272b7a_0_38"/>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25" name="Google Shape;225;gbcd5272b7a_0_38"/>
          <p:cNvGraphicFramePr/>
          <p:nvPr/>
        </p:nvGraphicFramePr>
        <p:xfrm>
          <a:off x="1047175" y="5980225"/>
          <a:ext cx="3000000" cy="3000000"/>
        </p:xfrm>
        <a:graphic>
          <a:graphicData uri="http://schemas.openxmlformats.org/drawingml/2006/table">
            <a:tbl>
              <a:tblPr>
                <a:noFill/>
                <a:tableStyleId>{032F4B23-F1F2-4636-9CF0-A8053E371819}</a:tableStyleId>
              </a:tblPr>
              <a:tblGrid>
                <a:gridCol w="10097650"/>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Many students complained they had so much videos of different courses to watch in advance. There was nearly no time left for them to think and review what they had learned. -   School of Public Health. Fudan University, China</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26" name="Google Shape;226;gbcd5272b7a_0_38"/>
          <p:cNvGraphicFramePr/>
          <p:nvPr/>
        </p:nvGraphicFramePr>
        <p:xfrm>
          <a:off x="866775" y="1320950"/>
          <a:ext cx="3000000" cy="3000000"/>
        </p:xfrm>
        <a:graphic>
          <a:graphicData uri="http://schemas.openxmlformats.org/drawingml/2006/table">
            <a:tbl>
              <a:tblPr>
                <a:noFill/>
                <a:tableStyleId>{032F4B23-F1F2-4636-9CF0-A8053E371819}</a:tableStyleId>
              </a:tblPr>
              <a:tblGrid>
                <a:gridCol w="4667250"/>
                <a:gridCol w="809625"/>
                <a:gridCol w="809625"/>
                <a:gridCol w="809625"/>
                <a:gridCol w="809625"/>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5 Reactions to response measures taken</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Student reactions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Volunteering to help</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Over-burdened with flood of online materials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Getting accustomed to change from "passive" to "active" learning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Lecturer reactions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Open to transfer to online teaching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Mostly cooperative, supportive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Some fearful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Exhausted by increased online communication</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Applicant reactions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Apply but cautiously</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Few withdrawals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bcd5272b7a_0_44"/>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32" name="Google Shape;232;gbcd5272b7a_0_44"/>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33" name="Google Shape;233;gbcd5272b7a_0_44"/>
          <p:cNvGraphicFramePr/>
          <p:nvPr/>
        </p:nvGraphicFramePr>
        <p:xfrm>
          <a:off x="862013" y="1640575"/>
          <a:ext cx="3000000" cy="3000000"/>
        </p:xfrm>
        <a:graphic>
          <a:graphicData uri="http://schemas.openxmlformats.org/drawingml/2006/table">
            <a:tbl>
              <a:tblPr>
                <a:noFill/>
                <a:tableStyleId>{032F4B23-F1F2-4636-9CF0-A8053E371819}</a:tableStyleId>
              </a:tblPr>
              <a:tblGrid>
                <a:gridCol w="4638675"/>
                <a:gridCol w="819150"/>
                <a:gridCol w="819150"/>
                <a:gridCol w="819150"/>
                <a:gridCol w="819150"/>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6</a:t>
                      </a:r>
                      <a:r>
                        <a:rPr b="1" lang="de-DE" sz="1100">
                          <a:latin typeface="Calibri"/>
                          <a:ea typeface="Calibri"/>
                          <a:cs typeface="Calibri"/>
                          <a:sym typeface="Calibri"/>
                        </a:rPr>
                        <a:t> Impact on tropEd Network</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Positive impact</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Exchange of experiences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Sharing resources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Negative impact</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Lack of networking activities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Complications in course management in the future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34" name="Google Shape;234;gbcd5272b7a_0_44"/>
          <p:cNvGraphicFramePr/>
          <p:nvPr/>
        </p:nvGraphicFramePr>
        <p:xfrm>
          <a:off x="904875" y="5174975"/>
          <a:ext cx="3000000" cy="3000000"/>
        </p:xfrm>
        <a:graphic>
          <a:graphicData uri="http://schemas.openxmlformats.org/drawingml/2006/table">
            <a:tbl>
              <a:tblPr>
                <a:noFill/>
                <a:tableStyleId>{032F4B23-F1F2-4636-9CF0-A8053E371819}</a:tableStyleId>
              </a:tblPr>
              <a:tblGrid>
                <a:gridCol w="10382250"/>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"Face to face network meeting is important to create human and professional linkage." - Clinica di Malattie Infettive e Tropicali. Università degli Studi di Brescia, Italy</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Introduction</a:t>
            </a:r>
            <a:endParaRPr b="1" sz="5400">
              <a:solidFill>
                <a:srgbClr val="002060"/>
              </a:solidFill>
              <a:latin typeface="Arial"/>
              <a:ea typeface="Arial"/>
              <a:cs typeface="Arial"/>
              <a:sym typeface="Arial"/>
            </a:endParaRPr>
          </a:p>
        </p:txBody>
      </p:sp>
      <p:sp>
        <p:nvSpPr>
          <p:cNvPr id="91" name="Google Shape;91;p2"/>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COVID-19: impacting on tropEd network, participant recruitment, teaching, course maintenance?</a:t>
            </a:r>
            <a:endParaRPr/>
          </a:p>
        </p:txBody>
      </p:sp>
      <p:pic>
        <p:nvPicPr>
          <p:cNvPr id="92" name="Google Shape;92;p2"/>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gbcd5272b7a_0_50"/>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40" name="Google Shape;240;gbcd5272b7a_0_50"/>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41" name="Google Shape;241;gbcd5272b7a_0_50"/>
          <p:cNvGraphicFramePr/>
          <p:nvPr/>
        </p:nvGraphicFramePr>
        <p:xfrm>
          <a:off x="866775" y="1578575"/>
          <a:ext cx="3000000" cy="3000000"/>
        </p:xfrm>
        <a:graphic>
          <a:graphicData uri="http://schemas.openxmlformats.org/drawingml/2006/table">
            <a:tbl>
              <a:tblPr>
                <a:noFill/>
                <a:tableStyleId>{032F4B23-F1F2-4636-9CF0-A8053E371819}</a:tableStyleId>
              </a:tblPr>
              <a:tblGrid>
                <a:gridCol w="4743450"/>
                <a:gridCol w="790575"/>
                <a:gridCol w="790575"/>
                <a:gridCol w="790575"/>
                <a:gridCol w="790575"/>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7</a:t>
                      </a:r>
                      <a:r>
                        <a:rPr b="1" lang="de-DE" sz="1100">
                          <a:latin typeface="Calibri"/>
                          <a:ea typeface="Calibri"/>
                          <a:cs typeface="Calibri"/>
                          <a:sym typeface="Calibri"/>
                        </a:rPr>
                        <a:t> Suggestions for tropEd Network support</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Interinstitutional curriculum</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Joint online module or forum for students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FFFFFF"/>
                    </a:solidFill>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Increase proportion of online courses for tropEd recognition​</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Pandemic disease control courses as part of the regular masters program</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42" name="Google Shape;242;gbcd5272b7a_0_50"/>
          <p:cNvGraphicFramePr/>
          <p:nvPr/>
        </p:nvGraphicFramePr>
        <p:xfrm>
          <a:off x="866775" y="4430875"/>
          <a:ext cx="3000000" cy="3000000"/>
        </p:xfrm>
        <a:graphic>
          <a:graphicData uri="http://schemas.openxmlformats.org/drawingml/2006/table">
            <a:tbl>
              <a:tblPr>
                <a:noFill/>
                <a:tableStyleId>{032F4B23-F1F2-4636-9CF0-A8053E371819}</a:tableStyleId>
              </a:tblPr>
              <a:tblGrid>
                <a:gridCol w="10458450"/>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"Develop our joint module on digital Global Health work –has  never been more relevant​ "-Institute for Global Health &amp; Development, Queen Margaret University Edinburgh, United Kingdom</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gbcd5272b7a_0_73"/>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248" name="Google Shape;248;gbcd5272b7a_0_73"/>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49" name="Google Shape;249;gbcd5272b7a_0_73"/>
          <p:cNvGraphicFramePr/>
          <p:nvPr/>
        </p:nvGraphicFramePr>
        <p:xfrm>
          <a:off x="871525" y="5231150"/>
          <a:ext cx="3000000" cy="3000000"/>
        </p:xfrm>
        <a:graphic>
          <a:graphicData uri="http://schemas.openxmlformats.org/drawingml/2006/table">
            <a:tbl>
              <a:tblPr>
                <a:noFill/>
                <a:tableStyleId>{032F4B23-F1F2-4636-9CF0-A8053E371819}</a:tableStyleId>
              </a:tblPr>
              <a:tblGrid>
                <a:gridCol w="10448925"/>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"After taking the hurdle of people applying and getting funding the next thing is the start: how to create a learning community with a lot of people not in class from the start. On top of that the limited availability of our staff: it is a lot of work to change the teaching. We are all working many hours to keep things going and to adapt." </a:t>
                      </a:r>
                      <a:endParaRPr i="1" sz="1100">
                        <a:latin typeface="Calibri"/>
                        <a:ea typeface="Calibri"/>
                        <a:cs typeface="Calibri"/>
                        <a:sym typeface="Calibri"/>
                      </a:endParaRPr>
                    </a:p>
                    <a:p>
                      <a:pPr indent="0" lvl="0" marL="0" rtl="0" algn="ctr">
                        <a:spcBef>
                          <a:spcPts val="0"/>
                        </a:spcBef>
                        <a:spcAft>
                          <a:spcPts val="0"/>
                        </a:spcAft>
                        <a:buNone/>
                      </a:pPr>
                      <a:r>
                        <a:rPr i="1" lang="de-DE" sz="1100">
                          <a:latin typeface="Calibri"/>
                          <a:ea typeface="Calibri"/>
                          <a:cs typeface="Calibri"/>
                          <a:sym typeface="Calibri"/>
                        </a:rPr>
                        <a:t>- KIT Royal Tropical Institute Vrije Universiteit Amsterdam, Netherlands</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50" name="Google Shape;250;gbcd5272b7a_0_73"/>
          <p:cNvGraphicFramePr/>
          <p:nvPr/>
        </p:nvGraphicFramePr>
        <p:xfrm>
          <a:off x="871525" y="1547250"/>
          <a:ext cx="3000000" cy="3000000"/>
        </p:xfrm>
        <a:graphic>
          <a:graphicData uri="http://schemas.openxmlformats.org/drawingml/2006/table">
            <a:tbl>
              <a:tblPr>
                <a:noFill/>
                <a:tableStyleId>{032F4B23-F1F2-4636-9CF0-A8053E371819}</a:tableStyleId>
              </a:tblPr>
              <a:tblGrid>
                <a:gridCol w="4695825"/>
                <a:gridCol w="800100"/>
                <a:gridCol w="800100"/>
                <a:gridCol w="800100"/>
                <a:gridCol w="800100"/>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8 Outlook</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Anticipated challenges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Creating a learning community without face-to-face interaction</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3</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Student mobility in the face of the pandemic</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5</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6</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Additional work of transforming face-to-face courses to online courses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Internet connectivity</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Adaptation of academic schedule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Financial instability</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Burden on students' work and personal life due to COVID-19</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Establishing fair and "just" online examination procedures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2</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graphicFrame>
        <p:nvGraphicFramePr>
          <p:cNvPr id="251" name="Google Shape;251;gbcd5272b7a_0_73"/>
          <p:cNvGraphicFramePr/>
          <p:nvPr/>
        </p:nvGraphicFramePr>
        <p:xfrm>
          <a:off x="866763" y="6010100"/>
          <a:ext cx="3000000" cy="3000000"/>
        </p:xfrm>
        <a:graphic>
          <a:graphicData uri="http://schemas.openxmlformats.org/drawingml/2006/table">
            <a:tbl>
              <a:tblPr>
                <a:noFill/>
                <a:tableStyleId>{032F4B23-F1F2-4636-9CF0-A8053E371819}</a:tableStyleId>
              </a:tblPr>
              <a:tblGrid>
                <a:gridCol w="10458450"/>
              </a:tblGrid>
              <a:tr h="190500">
                <a:tc>
                  <a:txBody>
                    <a:bodyPr/>
                    <a:lstStyle/>
                    <a:p>
                      <a:pPr indent="0" lvl="0" marL="0" rtl="0" algn="ctr">
                        <a:spcBef>
                          <a:spcPts val="0"/>
                        </a:spcBef>
                        <a:spcAft>
                          <a:spcPts val="0"/>
                        </a:spcAft>
                        <a:buNone/>
                      </a:pPr>
                      <a:r>
                        <a:rPr i="1" lang="de-DE" sz="1100">
                          <a:latin typeface="Calibri"/>
                          <a:ea typeface="Calibri"/>
                          <a:cs typeface="Calibri"/>
                          <a:sym typeface="Calibri"/>
                        </a:rPr>
                        <a:t>"We conducted a survey among our students community and we find most of them have computer but in this lockdown they returned to their communities and some of them live in rural areas." -National Institute of Public Health Mexico</a:t>
                      </a:r>
                      <a:endParaRPr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gbce6daa3e5_0_30"/>
          <p:cNvSpPr txBox="1"/>
          <p:nvPr>
            <p:ph type="title"/>
          </p:nvPr>
        </p:nvSpPr>
        <p:spPr>
          <a:xfrm>
            <a:off x="838203" y="365129"/>
            <a:ext cx="10515600" cy="8079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002060"/>
              </a:buClr>
              <a:buSzPts val="5400"/>
              <a:buFont typeface="Arial"/>
              <a:buNone/>
            </a:pPr>
            <a:r>
              <a:t/>
            </a:r>
            <a:endParaRPr b="1" sz="5400">
              <a:solidFill>
                <a:srgbClr val="002060"/>
              </a:solidFill>
              <a:latin typeface="Arial"/>
              <a:ea typeface="Arial"/>
              <a:cs typeface="Arial"/>
              <a:sym typeface="Arial"/>
            </a:endParaRPr>
          </a:p>
          <a:p>
            <a:pPr indent="0" lvl="0" marL="0" rtl="0" algn="ctr">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a:p>
            <a:pPr indent="0" lvl="0" marL="0" rtl="0" algn="l">
              <a:lnSpc>
                <a:spcPct val="90000"/>
              </a:lnSpc>
              <a:spcBef>
                <a:spcPts val="0"/>
              </a:spcBef>
              <a:spcAft>
                <a:spcPts val="0"/>
              </a:spcAft>
              <a:buClr>
                <a:srgbClr val="002060"/>
              </a:buClr>
              <a:buSzPts val="5400"/>
              <a:buFont typeface="Arial"/>
              <a:buNone/>
            </a:pPr>
            <a:r>
              <a:t/>
            </a:r>
            <a:endParaRPr b="1" sz="5400">
              <a:solidFill>
                <a:srgbClr val="002060"/>
              </a:solidFill>
              <a:latin typeface="Arial"/>
              <a:ea typeface="Arial"/>
              <a:cs typeface="Arial"/>
              <a:sym typeface="Arial"/>
            </a:endParaRPr>
          </a:p>
        </p:txBody>
      </p:sp>
      <p:pic>
        <p:nvPicPr>
          <p:cNvPr id="257" name="Google Shape;257;gbce6daa3e5_0_30"/>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graphicFrame>
        <p:nvGraphicFramePr>
          <p:cNvPr id="258" name="Google Shape;258;gbce6daa3e5_0_30"/>
          <p:cNvGraphicFramePr/>
          <p:nvPr/>
        </p:nvGraphicFramePr>
        <p:xfrm>
          <a:off x="866775" y="1678400"/>
          <a:ext cx="3000000" cy="3000000"/>
        </p:xfrm>
        <a:graphic>
          <a:graphicData uri="http://schemas.openxmlformats.org/drawingml/2006/table">
            <a:tbl>
              <a:tblPr>
                <a:noFill/>
                <a:tableStyleId>{032F4B23-F1F2-4636-9CF0-A8053E371819}</a:tableStyleId>
              </a:tblPr>
              <a:tblGrid>
                <a:gridCol w="4743450"/>
                <a:gridCol w="790575"/>
                <a:gridCol w="790575"/>
                <a:gridCol w="790575"/>
                <a:gridCol w="790575"/>
                <a:gridCol w="2552700"/>
              </a:tblGrid>
              <a:tr h="190500">
                <a:tc>
                  <a:txBody>
                    <a:bodyPr/>
                    <a:lstStyle/>
                    <a:p>
                      <a:pPr indent="0" lvl="0" marL="0" rtl="0" algn="l">
                        <a:spcBef>
                          <a:spcPts val="0"/>
                        </a:spcBef>
                        <a:spcAft>
                          <a:spcPts val="0"/>
                        </a:spcAft>
                        <a:buNone/>
                      </a:pPr>
                      <a:r>
                        <a:rPr b="1" lang="de-DE" sz="1100">
                          <a:latin typeface="Calibri"/>
                          <a:ea typeface="Calibri"/>
                          <a:cs typeface="Calibri"/>
                          <a:sym typeface="Calibri"/>
                        </a:rPr>
                        <a:t>A priori and emergent themes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gridSpan="4">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Cases: Institutions or countries or regions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hMerge="1"/>
                <a:tc hMerge="1"/>
                <a:tc hMerge="1"/>
                <a:tc>
                  <a:txBody>
                    <a:bodyPr/>
                    <a:lstStyle/>
                    <a:p>
                      <a:pPr indent="0" lvl="0" marL="0" rtl="0" algn="ctr">
                        <a:lnSpc>
                          <a:spcPct val="115000"/>
                        </a:lnSpc>
                        <a:spcBef>
                          <a:spcPts val="0"/>
                        </a:spcBef>
                        <a:spcAft>
                          <a:spcPts val="0"/>
                        </a:spcAft>
                        <a:buNone/>
                      </a:pPr>
                      <a:r>
                        <a:rPr lang="de-DE" sz="1100">
                          <a:latin typeface="Calibri"/>
                          <a:ea typeface="Calibri"/>
                          <a:cs typeface="Calibri"/>
                          <a:sym typeface="Calibri"/>
                        </a:rPr>
                        <a:t>Frequency of which an issue was raised</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9525" marB="91425" marR="9525" marL="9525" anchor="b">
                    <a:lnL cap="flat" cmpd="sng" w="9525">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Africa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Americas</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Asia</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Europe</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Total</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lang="de-DE" sz="1100">
                          <a:latin typeface="Calibri"/>
                          <a:ea typeface="Calibri"/>
                          <a:cs typeface="Calibri"/>
                          <a:sym typeface="Calibri"/>
                        </a:rPr>
                        <a:t>8 Outlook</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solidFill>
                      <a:srgbClr val="D9D9D9"/>
                    </a:solidFill>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Possible solutions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de-DE" sz="1100">
                          <a:latin typeface="Calibri"/>
                          <a:ea typeface="Calibri"/>
                          <a:cs typeface="Calibri"/>
                          <a:sym typeface="Calibri"/>
                        </a:rPr>
                        <a:t> </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Long-term changes to teaching and learning formats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Increasing IT infrastructure for online teaching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Support overseas partners in building infrastructure</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Prepare for different teaching scenarios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4</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5</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b="1" i="1" lang="de-DE" sz="1100">
                          <a:latin typeface="Calibri"/>
                          <a:ea typeface="Calibri"/>
                          <a:cs typeface="Calibri"/>
                          <a:sym typeface="Calibri"/>
                        </a:rPr>
                        <a:t>Opportunities</a:t>
                      </a:r>
                      <a:endParaRPr b="1" i="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 </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Acquiring digital competence and confidence (administrative and didactic)</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Positive changes in the student-lecturer interpersonal power relationships</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rPr lang="de-DE" sz="1100">
                          <a:latin typeface="Calibri"/>
                          <a:ea typeface="Calibri"/>
                          <a:cs typeface="Calibri"/>
                          <a:sym typeface="Calibri"/>
                        </a:rPr>
                        <a:t>Promotes the reform of teaching and learning</a:t>
                      </a:r>
                      <a:endParaRPr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0</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rPr b="1" lang="de-DE" sz="1100">
                          <a:latin typeface="Calibri"/>
                          <a:ea typeface="Calibri"/>
                          <a:cs typeface="Calibri"/>
                          <a:sym typeface="Calibri"/>
                        </a:rPr>
                        <a:t>1</a:t>
                      </a:r>
                      <a:endParaRPr b="1" sz="1100">
                        <a:latin typeface="Calibri"/>
                        <a:ea typeface="Calibri"/>
                        <a:cs typeface="Calibri"/>
                        <a:sym typeface="Calibri"/>
                      </a:endParaRPr>
                    </a:p>
                  </a:txBody>
                  <a:tcPr marT="9525" marB="91425" marR="9525" marL="9525" anchor="b">
                    <a:lnL cap="flat" cmpd="sng" w="63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1"/>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sp>
        <p:nvSpPr>
          <p:cNvPr id="264" name="Google Shape;264;p11"/>
          <p:cNvSpPr txBox="1"/>
          <p:nvPr>
            <p:ph idx="1" type="body"/>
          </p:nvPr>
        </p:nvSpPr>
        <p:spPr>
          <a:xfrm>
            <a:off x="838200" y="1413775"/>
            <a:ext cx="10515600" cy="4931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800"/>
              <a:buNone/>
            </a:pPr>
            <a:r>
              <a:rPr lang="de-DE">
                <a:latin typeface="Arial"/>
                <a:ea typeface="Arial"/>
                <a:cs typeface="Arial"/>
                <a:sym typeface="Arial"/>
              </a:rPr>
              <a:t>Way forward:</a:t>
            </a:r>
            <a:endParaRPr/>
          </a:p>
          <a:p>
            <a:pPr indent="-457200" lvl="0" marL="457200" rtl="0" algn="l">
              <a:lnSpc>
                <a:spcPct val="90000"/>
              </a:lnSpc>
              <a:spcBef>
                <a:spcPts val="1000"/>
              </a:spcBef>
              <a:spcAft>
                <a:spcPts val="0"/>
              </a:spcAft>
              <a:buSzPts val="2800"/>
              <a:buChar char="•"/>
            </a:pPr>
            <a:r>
              <a:rPr lang="de-DE">
                <a:latin typeface="Arial"/>
                <a:ea typeface="Arial"/>
                <a:cs typeface="Arial"/>
                <a:sym typeface="Arial"/>
              </a:rPr>
              <a:t>Completion of framework analysis</a:t>
            </a:r>
            <a:endParaRPr>
              <a:latin typeface="Arial"/>
              <a:ea typeface="Arial"/>
              <a:cs typeface="Arial"/>
              <a:sym typeface="Arial"/>
            </a:endParaRPr>
          </a:p>
          <a:p>
            <a:pPr indent="-457200" lvl="0" marL="457200" rtl="0" algn="l">
              <a:lnSpc>
                <a:spcPct val="90000"/>
              </a:lnSpc>
              <a:spcBef>
                <a:spcPts val="1000"/>
              </a:spcBef>
              <a:spcAft>
                <a:spcPts val="0"/>
              </a:spcAft>
              <a:buSzPts val="2800"/>
              <a:buChar char="•"/>
            </a:pPr>
            <a:r>
              <a:rPr lang="de-DE">
                <a:latin typeface="Arial"/>
                <a:ea typeface="Arial"/>
                <a:cs typeface="Arial"/>
                <a:sym typeface="Arial"/>
              </a:rPr>
              <a:t>Re-compilation of results section</a:t>
            </a:r>
            <a:endParaRPr>
              <a:latin typeface="Arial"/>
              <a:ea typeface="Arial"/>
              <a:cs typeface="Arial"/>
              <a:sym typeface="Arial"/>
            </a:endParaRPr>
          </a:p>
          <a:p>
            <a:pPr indent="-457200" lvl="0" marL="457200" rtl="0" algn="l">
              <a:lnSpc>
                <a:spcPct val="90000"/>
              </a:lnSpc>
              <a:spcBef>
                <a:spcPts val="1000"/>
              </a:spcBef>
              <a:spcAft>
                <a:spcPts val="0"/>
              </a:spcAft>
              <a:buSzPts val="2800"/>
              <a:buChar char="•"/>
            </a:pPr>
            <a:r>
              <a:rPr lang="de-DE">
                <a:latin typeface="Arial"/>
                <a:ea typeface="Arial"/>
                <a:cs typeface="Arial"/>
                <a:sym typeface="Arial"/>
              </a:rPr>
              <a:t>Circulation of manuscript among co-authors and respondent institutions	</a:t>
            </a:r>
            <a:endParaRPr>
              <a:latin typeface="Arial"/>
              <a:ea typeface="Arial"/>
              <a:cs typeface="Arial"/>
              <a:sym typeface="Arial"/>
            </a:endParaRPr>
          </a:p>
          <a:p>
            <a:pPr indent="0" lvl="0" marL="0" rtl="0" algn="l">
              <a:lnSpc>
                <a:spcPct val="90000"/>
              </a:lnSpc>
              <a:spcBef>
                <a:spcPts val="1000"/>
              </a:spcBef>
              <a:spcAft>
                <a:spcPts val="0"/>
              </a:spcAft>
              <a:buSzPts val="2800"/>
              <a:buNone/>
            </a:pPr>
            <a:r>
              <a:t/>
            </a:r>
            <a:endParaRPr>
              <a:latin typeface="Arial"/>
              <a:ea typeface="Arial"/>
              <a:cs typeface="Arial"/>
              <a:sym typeface="Arial"/>
            </a:endParaRPr>
          </a:p>
          <a:p>
            <a:pPr indent="0" lvl="0" marL="0" rtl="0" algn="l">
              <a:lnSpc>
                <a:spcPct val="90000"/>
              </a:lnSpc>
              <a:spcBef>
                <a:spcPts val="1000"/>
              </a:spcBef>
              <a:spcAft>
                <a:spcPts val="0"/>
              </a:spcAft>
              <a:buSzPts val="2800"/>
              <a:buNone/>
            </a:pPr>
            <a:r>
              <a:rPr lang="de-DE">
                <a:latin typeface="Arial"/>
                <a:ea typeface="Arial"/>
                <a:cs typeface="Arial"/>
                <a:sym typeface="Arial"/>
              </a:rPr>
              <a:t>Additional survey/analysis: to see…</a:t>
            </a:r>
            <a:endParaRPr>
              <a:latin typeface="Arial"/>
              <a:ea typeface="Arial"/>
              <a:cs typeface="Arial"/>
              <a:sym typeface="Arial"/>
            </a:endParaRPr>
          </a:p>
        </p:txBody>
      </p:sp>
      <p:pic>
        <p:nvPicPr>
          <p:cNvPr id="265" name="Google Shape;265;p11"/>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12"/>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Thank You</a:t>
            </a:r>
            <a:endParaRPr b="1" sz="5400">
              <a:solidFill>
                <a:srgbClr val="002060"/>
              </a:solidFill>
              <a:latin typeface="Arial"/>
              <a:ea typeface="Arial"/>
              <a:cs typeface="Arial"/>
              <a:sym typeface="Arial"/>
            </a:endParaRPr>
          </a:p>
        </p:txBody>
      </p:sp>
      <p:sp>
        <p:nvSpPr>
          <p:cNvPr id="271" name="Google Shape;271;p12"/>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800"/>
              <a:buNone/>
            </a:pPr>
            <a:r>
              <a:t/>
            </a:r>
            <a:endParaRPr>
              <a:latin typeface="Arial"/>
              <a:ea typeface="Arial"/>
              <a:cs typeface="Arial"/>
              <a:sym typeface="Arial"/>
            </a:endParaRPr>
          </a:p>
        </p:txBody>
      </p:sp>
      <p:pic>
        <p:nvPicPr>
          <p:cNvPr id="272" name="Google Shape;272;p12"/>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8"/>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Methods</a:t>
            </a:r>
            <a:endParaRPr b="1" sz="5400">
              <a:solidFill>
                <a:srgbClr val="002060"/>
              </a:solidFill>
              <a:latin typeface="Arial"/>
              <a:ea typeface="Arial"/>
              <a:cs typeface="Arial"/>
              <a:sym typeface="Arial"/>
            </a:endParaRPr>
          </a:p>
        </p:txBody>
      </p:sp>
      <p:sp>
        <p:nvSpPr>
          <p:cNvPr id="98" name="Google Shape;98;p8"/>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Survey 04 May 2020 – 01 June 2020</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Open Questions (Power Point) 06 May 2020 – 01 June 2020</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Results presented at Online GA June 2020</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Decision to proceed towards publication</a:t>
            </a:r>
            <a:endParaRPr>
              <a:latin typeface="Arial"/>
              <a:ea typeface="Arial"/>
              <a:cs typeface="Arial"/>
              <a:sym typeface="Arial"/>
            </a:endParaRPr>
          </a:p>
        </p:txBody>
      </p:sp>
      <p:pic>
        <p:nvPicPr>
          <p:cNvPr id="99" name="Google Shape;99;p8"/>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3"/>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Methods</a:t>
            </a:r>
            <a:endParaRPr b="1" sz="5400">
              <a:solidFill>
                <a:srgbClr val="002060"/>
              </a:solidFill>
              <a:latin typeface="Arial"/>
              <a:ea typeface="Arial"/>
              <a:cs typeface="Arial"/>
              <a:sym typeface="Arial"/>
            </a:endParaRPr>
          </a:p>
        </p:txBody>
      </p:sp>
      <p:sp>
        <p:nvSpPr>
          <p:cNvPr id="105" name="Google Shape;105;p3"/>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Identification of Linda Kintu-Sempa as author from LMU Munich</a:t>
            </a:r>
            <a:endParaRPr>
              <a:latin typeface="Arial"/>
              <a:ea typeface="Arial"/>
              <a:cs typeface="Arial"/>
              <a:sym typeface="Arial"/>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Call for actively contributing co-authors until 29 July 2020</a:t>
            </a:r>
            <a:endParaRPr>
              <a:latin typeface="Arial"/>
              <a:ea typeface="Arial"/>
              <a:cs typeface="Arial"/>
              <a:sym typeface="Arial"/>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Manuscript compilation</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Feedback rounds in December 2020/ January 2021</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Analysis framework contributed by Jani Puradiredja (Hamburg)</a:t>
            </a:r>
            <a:endParaRPr>
              <a:latin typeface="Arial"/>
              <a:ea typeface="Arial"/>
              <a:cs typeface="Arial"/>
              <a:sym typeface="Arial"/>
            </a:endParaRPr>
          </a:p>
        </p:txBody>
      </p:sp>
      <p:pic>
        <p:nvPicPr>
          <p:cNvPr id="106" name="Google Shape;106;p3"/>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4"/>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Results</a:t>
            </a:r>
            <a:endParaRPr b="1" sz="5400">
              <a:solidFill>
                <a:srgbClr val="002060"/>
              </a:solidFill>
              <a:latin typeface="Arial"/>
              <a:ea typeface="Arial"/>
              <a:cs typeface="Arial"/>
              <a:sym typeface="Arial"/>
            </a:endParaRPr>
          </a:p>
        </p:txBody>
      </p:sp>
      <p:sp>
        <p:nvSpPr>
          <p:cNvPr id="112" name="Google Shape;112;p4"/>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19</a:t>
            </a:r>
            <a:r>
              <a:rPr lang="de-DE">
                <a:latin typeface="Arial"/>
                <a:ea typeface="Arial"/>
                <a:cs typeface="Arial"/>
                <a:sym typeface="Arial"/>
              </a:rPr>
              <a:t> Survey responses</a:t>
            </a:r>
            <a:endParaRPr/>
          </a:p>
          <a:p>
            <a:pPr indent="-228600" lvl="0" marL="228600" rtl="0" algn="l">
              <a:lnSpc>
                <a:spcPct val="90000"/>
              </a:lnSpc>
              <a:spcBef>
                <a:spcPts val="1000"/>
              </a:spcBef>
              <a:spcAft>
                <a:spcPts val="0"/>
              </a:spcAft>
              <a:buClr>
                <a:srgbClr val="000000"/>
              </a:buClr>
              <a:buSzPts val="2800"/>
              <a:buChar char="•"/>
            </a:pPr>
            <a:r>
              <a:rPr lang="de-DE">
                <a:latin typeface="Arial"/>
                <a:ea typeface="Arial"/>
                <a:cs typeface="Arial"/>
                <a:sym typeface="Arial"/>
              </a:rPr>
              <a:t>9 Open question responses</a:t>
            </a:r>
            <a:endParaRPr/>
          </a:p>
          <a:p>
            <a:pPr indent="-50800" lvl="0" marL="228600" rtl="0" algn="l">
              <a:lnSpc>
                <a:spcPct val="90000"/>
              </a:lnSpc>
              <a:spcBef>
                <a:spcPts val="1000"/>
              </a:spcBef>
              <a:spcAft>
                <a:spcPts val="0"/>
              </a:spcAft>
              <a:buClr>
                <a:srgbClr val="000000"/>
              </a:buClr>
              <a:buSzPts val="2800"/>
              <a:buNone/>
            </a:pPr>
            <a:r>
              <a:t/>
            </a:r>
            <a:endParaRPr>
              <a:latin typeface="Arial"/>
              <a:ea typeface="Arial"/>
              <a:cs typeface="Arial"/>
              <a:sym typeface="Arial"/>
            </a:endParaRPr>
          </a:p>
        </p:txBody>
      </p:sp>
      <p:pic>
        <p:nvPicPr>
          <p:cNvPr id="113" name="Google Shape;113;p4"/>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5"/>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Results</a:t>
            </a:r>
            <a:endParaRPr b="1" sz="5400">
              <a:solidFill>
                <a:srgbClr val="002060"/>
              </a:solidFill>
              <a:latin typeface="Arial"/>
              <a:ea typeface="Arial"/>
              <a:cs typeface="Arial"/>
              <a:sym typeface="Arial"/>
            </a:endParaRPr>
          </a:p>
        </p:txBody>
      </p:sp>
      <p:sp>
        <p:nvSpPr>
          <p:cNvPr id="119" name="Google Shape;119;p5"/>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50800" lvl="0" marL="228600" rtl="0" algn="l">
              <a:lnSpc>
                <a:spcPct val="90000"/>
              </a:lnSpc>
              <a:spcBef>
                <a:spcPts val="1000"/>
              </a:spcBef>
              <a:spcAft>
                <a:spcPts val="0"/>
              </a:spcAft>
              <a:buClr>
                <a:srgbClr val="000000"/>
              </a:buClr>
              <a:buSzPts val="2800"/>
              <a:buNone/>
            </a:pPr>
            <a:r>
              <a:t/>
            </a:r>
            <a:endParaRPr>
              <a:latin typeface="Arial"/>
              <a:ea typeface="Arial"/>
              <a:cs typeface="Arial"/>
              <a:sym typeface="Arial"/>
            </a:endParaRPr>
          </a:p>
        </p:txBody>
      </p:sp>
      <p:pic>
        <p:nvPicPr>
          <p:cNvPr id="120" name="Google Shape;120;p5"/>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pic>
        <p:nvPicPr>
          <p:cNvPr id="121" name="Google Shape;121;p5"/>
          <p:cNvPicPr preferRelativeResize="0"/>
          <p:nvPr/>
        </p:nvPicPr>
        <p:blipFill rotWithShape="1">
          <a:blip r:embed="rId4">
            <a:alphaModFix/>
          </a:blip>
          <a:srcRect b="0" l="0" r="0" t="0"/>
          <a:stretch/>
        </p:blipFill>
        <p:spPr>
          <a:xfrm>
            <a:off x="2136917" y="1295978"/>
            <a:ext cx="7884535" cy="516169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6"/>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Results</a:t>
            </a:r>
            <a:endParaRPr b="1" sz="5400">
              <a:solidFill>
                <a:srgbClr val="002060"/>
              </a:solidFill>
              <a:latin typeface="Arial"/>
              <a:ea typeface="Arial"/>
              <a:cs typeface="Arial"/>
              <a:sym typeface="Arial"/>
            </a:endParaRPr>
          </a:p>
        </p:txBody>
      </p:sp>
      <p:sp>
        <p:nvSpPr>
          <p:cNvPr id="127" name="Google Shape;127;p6"/>
          <p:cNvSpPr txBox="1"/>
          <p:nvPr>
            <p:ph idx="1" type="body"/>
          </p:nvPr>
        </p:nvSpPr>
        <p:spPr>
          <a:xfrm>
            <a:off x="838203" y="1357744"/>
            <a:ext cx="10515600" cy="4987637"/>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800"/>
              <a:buNone/>
            </a:pPr>
            <a:r>
              <a:rPr lang="de-DE">
                <a:latin typeface="Arial"/>
                <a:ea typeface="Arial"/>
                <a:cs typeface="Arial"/>
                <a:sym typeface="Arial"/>
              </a:rPr>
              <a:t>“The National Institute of Public Health (INSP) in Mexico stated as a big issue the poor internet connection, especially in rural areas, hindering online teaching and learning. In order to support the students psychological help was offered at the INSP.”</a:t>
            </a:r>
            <a:endParaRPr>
              <a:latin typeface="Arial"/>
              <a:ea typeface="Arial"/>
              <a:cs typeface="Arial"/>
              <a:sym typeface="Arial"/>
            </a:endParaRPr>
          </a:p>
        </p:txBody>
      </p:sp>
      <p:pic>
        <p:nvPicPr>
          <p:cNvPr id="128" name="Google Shape;128;p6"/>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7"/>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Results</a:t>
            </a:r>
            <a:endParaRPr b="1" sz="5400">
              <a:solidFill>
                <a:srgbClr val="002060"/>
              </a:solidFill>
              <a:latin typeface="Arial"/>
              <a:ea typeface="Arial"/>
              <a:cs typeface="Arial"/>
              <a:sym typeface="Arial"/>
            </a:endParaRPr>
          </a:p>
        </p:txBody>
      </p:sp>
      <p:sp>
        <p:nvSpPr>
          <p:cNvPr id="134" name="Google Shape;134;p7"/>
          <p:cNvSpPr txBox="1"/>
          <p:nvPr>
            <p:ph idx="1" type="body"/>
          </p:nvPr>
        </p:nvSpPr>
        <p:spPr>
          <a:xfrm>
            <a:off x="838200" y="1426175"/>
            <a:ext cx="10515600" cy="4919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800"/>
              <a:buNone/>
            </a:pPr>
            <a:r>
              <a:rPr lang="de-DE">
                <a:latin typeface="Arial"/>
                <a:ea typeface="Arial"/>
                <a:cs typeface="Arial"/>
                <a:sym typeface="Arial"/>
              </a:rPr>
              <a:t>“The National Institute of Public Health (INSP) in Mexico stated as a big issue the poor internet connection, especially in rural areas, hindering online teaching and learning. In order to support the students psychological help was offered at the INSP.”</a:t>
            </a:r>
            <a:endParaRPr>
              <a:latin typeface="Arial"/>
              <a:ea typeface="Arial"/>
              <a:cs typeface="Arial"/>
              <a:sym typeface="Arial"/>
            </a:endParaRPr>
          </a:p>
        </p:txBody>
      </p:sp>
      <p:pic>
        <p:nvPicPr>
          <p:cNvPr id="135" name="Google Shape;135;p7"/>
          <p:cNvPicPr preferRelativeResize="0"/>
          <p:nvPr/>
        </p:nvPicPr>
        <p:blipFill rotWithShape="1">
          <a:blip r:embed="rId3">
            <a:alphaModFix/>
          </a:blip>
          <a:srcRect b="0" l="0" r="0" t="0"/>
          <a:stretch/>
        </p:blipFill>
        <p:spPr>
          <a:xfrm>
            <a:off x="447675" y="365128"/>
            <a:ext cx="2060371" cy="112807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9"/>
          <p:cNvSpPr txBox="1"/>
          <p:nvPr>
            <p:ph type="title"/>
          </p:nvPr>
        </p:nvSpPr>
        <p:spPr>
          <a:xfrm>
            <a:off x="838203" y="365129"/>
            <a:ext cx="10515600" cy="807889"/>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002060"/>
              </a:buClr>
              <a:buSzPts val="5400"/>
              <a:buFont typeface="Arial"/>
              <a:buNone/>
            </a:pPr>
            <a:r>
              <a:rPr b="1" lang="de-DE" sz="5400">
                <a:solidFill>
                  <a:srgbClr val="002060"/>
                </a:solidFill>
                <a:latin typeface="Arial"/>
                <a:ea typeface="Arial"/>
                <a:cs typeface="Arial"/>
                <a:sym typeface="Arial"/>
              </a:rPr>
              <a:t>Framework Analysis</a:t>
            </a:r>
            <a:endParaRPr b="1" sz="5400">
              <a:solidFill>
                <a:srgbClr val="002060"/>
              </a:solidFill>
              <a:latin typeface="Arial"/>
              <a:ea typeface="Arial"/>
              <a:cs typeface="Arial"/>
              <a:sym typeface="Arial"/>
            </a:endParaRPr>
          </a:p>
        </p:txBody>
      </p:sp>
      <p:pic>
        <p:nvPicPr>
          <p:cNvPr id="141" name="Google Shape;141;p9"/>
          <p:cNvPicPr preferRelativeResize="0"/>
          <p:nvPr/>
        </p:nvPicPr>
        <p:blipFill rotWithShape="1">
          <a:blip r:embed="rId3">
            <a:alphaModFix/>
          </a:blip>
          <a:srcRect b="0" l="0" r="0" t="0"/>
          <a:stretch/>
        </p:blipFill>
        <p:spPr>
          <a:xfrm>
            <a:off x="600075" y="365128"/>
            <a:ext cx="2060371" cy="1128076"/>
          </a:xfrm>
          <a:prstGeom prst="rect">
            <a:avLst/>
          </a:prstGeom>
          <a:noFill/>
          <a:ln>
            <a:noFill/>
          </a:ln>
        </p:spPr>
      </p:pic>
      <p:sp>
        <p:nvSpPr>
          <p:cNvPr id="142" name="Google Shape;142;p9"/>
          <p:cNvSpPr txBox="1"/>
          <p:nvPr/>
        </p:nvSpPr>
        <p:spPr>
          <a:xfrm>
            <a:off x="3957416" y="1715530"/>
            <a:ext cx="5092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i="0" lang="de-DE" sz="2000" u="none" cap="none" strike="noStrike">
                <a:solidFill>
                  <a:schemeClr val="dk1"/>
                </a:solidFill>
                <a:latin typeface="Arial"/>
                <a:ea typeface="Arial"/>
                <a:cs typeface="Arial"/>
                <a:sym typeface="Arial"/>
              </a:rPr>
              <a:t>Working from ‘above’</a:t>
            </a:r>
            <a:endParaRPr/>
          </a:p>
        </p:txBody>
      </p:sp>
      <p:sp>
        <p:nvSpPr>
          <p:cNvPr id="143" name="Google Shape;143;p9"/>
          <p:cNvSpPr txBox="1"/>
          <p:nvPr/>
        </p:nvSpPr>
        <p:spPr>
          <a:xfrm>
            <a:off x="7821502" y="6230286"/>
            <a:ext cx="4248600" cy="36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de-DE" sz="1800" u="none" cap="none" strike="noStrike">
                <a:solidFill>
                  <a:schemeClr val="dk1"/>
                </a:solidFill>
                <a:latin typeface="Arial"/>
                <a:ea typeface="Arial"/>
                <a:cs typeface="Arial"/>
                <a:sym typeface="Arial"/>
              </a:rPr>
              <a:t>Source: Tim Rhodes, LSHTM</a:t>
            </a:r>
            <a:endParaRPr sz="1800">
              <a:solidFill>
                <a:schemeClr val="dk1"/>
              </a:solidFill>
              <a:latin typeface="Arial"/>
              <a:ea typeface="Arial"/>
              <a:cs typeface="Arial"/>
              <a:sym typeface="Arial"/>
            </a:endParaRPr>
          </a:p>
        </p:txBody>
      </p:sp>
      <p:sp>
        <p:nvSpPr>
          <p:cNvPr id="144" name="Google Shape;144;p9"/>
          <p:cNvSpPr txBox="1"/>
          <p:nvPr/>
        </p:nvSpPr>
        <p:spPr>
          <a:xfrm>
            <a:off x="3957415" y="5099436"/>
            <a:ext cx="5092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de-DE" sz="2000">
                <a:solidFill>
                  <a:schemeClr val="dk1"/>
                </a:solidFill>
                <a:latin typeface="Arial"/>
                <a:ea typeface="Arial"/>
                <a:cs typeface="Arial"/>
                <a:sym typeface="Arial"/>
              </a:rPr>
              <a:t>Working from ‘below’</a:t>
            </a:r>
            <a:endParaRPr/>
          </a:p>
        </p:txBody>
      </p:sp>
      <p:sp>
        <p:nvSpPr>
          <p:cNvPr id="145" name="Google Shape;145;p9"/>
          <p:cNvSpPr txBox="1"/>
          <p:nvPr/>
        </p:nvSpPr>
        <p:spPr>
          <a:xfrm>
            <a:off x="1411379" y="3120526"/>
            <a:ext cx="5092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de-DE" sz="2000">
                <a:solidFill>
                  <a:schemeClr val="dk1"/>
                </a:solidFill>
                <a:latin typeface="Arial"/>
                <a:ea typeface="Arial"/>
                <a:cs typeface="Arial"/>
                <a:sym typeface="Arial"/>
              </a:rPr>
              <a:t>Description</a:t>
            </a:r>
            <a:endParaRPr/>
          </a:p>
        </p:txBody>
      </p:sp>
      <p:sp>
        <p:nvSpPr>
          <p:cNvPr id="146" name="Google Shape;146;p9"/>
          <p:cNvSpPr txBox="1"/>
          <p:nvPr/>
        </p:nvSpPr>
        <p:spPr>
          <a:xfrm>
            <a:off x="4262003" y="3160427"/>
            <a:ext cx="5092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de-DE" sz="2000">
                <a:solidFill>
                  <a:schemeClr val="dk1"/>
                </a:solidFill>
                <a:latin typeface="Arial"/>
                <a:ea typeface="Arial"/>
                <a:cs typeface="Arial"/>
                <a:sym typeface="Arial"/>
              </a:rPr>
              <a:t>Interpretation</a:t>
            </a:r>
            <a:endParaRPr/>
          </a:p>
        </p:txBody>
      </p:sp>
      <p:sp>
        <p:nvSpPr>
          <p:cNvPr id="147" name="Google Shape;147;p9"/>
          <p:cNvSpPr txBox="1"/>
          <p:nvPr/>
        </p:nvSpPr>
        <p:spPr>
          <a:xfrm>
            <a:off x="7399798" y="3128024"/>
            <a:ext cx="5092200" cy="4002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de-DE" sz="2000">
                <a:solidFill>
                  <a:schemeClr val="dk1"/>
                </a:solidFill>
                <a:latin typeface="Arial"/>
                <a:ea typeface="Arial"/>
                <a:cs typeface="Arial"/>
                <a:sym typeface="Arial"/>
              </a:rPr>
              <a:t>Theorising</a:t>
            </a:r>
            <a:endParaRPr b="1" sz="2000">
              <a:solidFill>
                <a:schemeClr val="dk1"/>
              </a:solidFill>
              <a:latin typeface="Arial"/>
              <a:ea typeface="Arial"/>
              <a:cs typeface="Arial"/>
              <a:sym typeface="Arial"/>
            </a:endParaRPr>
          </a:p>
        </p:txBody>
      </p:sp>
      <p:sp>
        <p:nvSpPr>
          <p:cNvPr id="148" name="Google Shape;148;p9"/>
          <p:cNvSpPr txBox="1"/>
          <p:nvPr/>
        </p:nvSpPr>
        <p:spPr>
          <a:xfrm>
            <a:off x="554033" y="2396280"/>
            <a:ext cx="509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de-DE" sz="1800">
                <a:solidFill>
                  <a:schemeClr val="dk1"/>
                </a:solidFill>
                <a:latin typeface="Arial"/>
                <a:ea typeface="Arial"/>
                <a:cs typeface="Arial"/>
                <a:sym typeface="Arial"/>
              </a:rPr>
              <a:t>Framework</a:t>
            </a:r>
            <a:endParaRPr/>
          </a:p>
        </p:txBody>
      </p:sp>
      <p:sp>
        <p:nvSpPr>
          <p:cNvPr id="149" name="Google Shape;149;p9"/>
          <p:cNvSpPr txBox="1"/>
          <p:nvPr/>
        </p:nvSpPr>
        <p:spPr>
          <a:xfrm>
            <a:off x="554033" y="3900275"/>
            <a:ext cx="509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de-DE" sz="1800">
                <a:solidFill>
                  <a:schemeClr val="dk1"/>
                </a:solidFill>
                <a:latin typeface="Arial"/>
                <a:ea typeface="Arial"/>
                <a:cs typeface="Arial"/>
                <a:sym typeface="Arial"/>
              </a:rPr>
              <a:t>Thematic content</a:t>
            </a:r>
            <a:endParaRPr/>
          </a:p>
        </p:txBody>
      </p:sp>
      <p:sp>
        <p:nvSpPr>
          <p:cNvPr id="150" name="Google Shape;150;p9"/>
          <p:cNvSpPr txBox="1"/>
          <p:nvPr/>
        </p:nvSpPr>
        <p:spPr>
          <a:xfrm>
            <a:off x="8547052" y="3728898"/>
            <a:ext cx="509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de-DE" sz="1800">
                <a:solidFill>
                  <a:schemeClr val="dk1"/>
                </a:solidFill>
                <a:latin typeface="Arial"/>
                <a:ea typeface="Arial"/>
                <a:cs typeface="Arial"/>
                <a:sym typeface="Arial"/>
              </a:rPr>
              <a:t>Grounded theory</a:t>
            </a:r>
            <a:endParaRPr/>
          </a:p>
        </p:txBody>
      </p:sp>
      <p:sp>
        <p:nvSpPr>
          <p:cNvPr id="151" name="Google Shape;151;p9"/>
          <p:cNvSpPr txBox="1"/>
          <p:nvPr/>
        </p:nvSpPr>
        <p:spPr>
          <a:xfrm>
            <a:off x="6001015" y="4061322"/>
            <a:ext cx="509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de-DE" sz="1800">
                <a:solidFill>
                  <a:schemeClr val="dk1"/>
                </a:solidFill>
                <a:latin typeface="Arial"/>
                <a:ea typeface="Arial"/>
                <a:cs typeface="Arial"/>
                <a:sym typeface="Arial"/>
              </a:rPr>
              <a:t>Thematic grounded</a:t>
            </a:r>
            <a:endParaRPr/>
          </a:p>
        </p:txBody>
      </p:sp>
      <p:cxnSp>
        <p:nvCxnSpPr>
          <p:cNvPr id="152" name="Google Shape;152;p9"/>
          <p:cNvCxnSpPr/>
          <p:nvPr/>
        </p:nvCxnSpPr>
        <p:spPr>
          <a:xfrm>
            <a:off x="5646107" y="2329563"/>
            <a:ext cx="0" cy="798000"/>
          </a:xfrm>
          <a:prstGeom prst="straightConnector1">
            <a:avLst/>
          </a:prstGeom>
          <a:noFill/>
          <a:ln cap="flat" cmpd="sng" w="53975">
            <a:solidFill>
              <a:srgbClr val="FF0000"/>
            </a:solidFill>
            <a:prstDash val="solid"/>
            <a:round/>
            <a:headEnd len="sm" w="sm" type="none"/>
            <a:tailEnd len="med" w="med" type="stealth"/>
          </a:ln>
          <a:effectLst>
            <a:outerShdw blurRad="40000" rotWithShape="0" dir="5400000" dist="20000">
              <a:srgbClr val="000000">
                <a:alpha val="37650"/>
              </a:srgbClr>
            </a:outerShdw>
          </a:effectLst>
        </p:spPr>
      </p:cxnSp>
      <p:cxnSp>
        <p:nvCxnSpPr>
          <p:cNvPr id="153" name="Google Shape;153;p9"/>
          <p:cNvCxnSpPr/>
          <p:nvPr/>
        </p:nvCxnSpPr>
        <p:spPr>
          <a:xfrm rot="10800000">
            <a:off x="5632941" y="4061276"/>
            <a:ext cx="0" cy="781200"/>
          </a:xfrm>
          <a:prstGeom prst="straightConnector1">
            <a:avLst/>
          </a:prstGeom>
          <a:noFill/>
          <a:ln cap="flat" cmpd="sng" w="53975">
            <a:solidFill>
              <a:srgbClr val="FF0000"/>
            </a:solidFill>
            <a:prstDash val="solid"/>
            <a:round/>
            <a:headEnd len="sm" w="sm" type="none"/>
            <a:tailEnd len="med" w="med" type="stealth"/>
          </a:ln>
          <a:effectLst>
            <a:outerShdw blurRad="40000" rotWithShape="0" dir="5400000" dist="20000">
              <a:srgbClr val="000000">
                <a:alpha val="37650"/>
              </a:srgbClr>
            </a:outerShdw>
          </a:effectLst>
        </p:spPr>
      </p:cxnSp>
      <p:cxnSp>
        <p:nvCxnSpPr>
          <p:cNvPr id="154" name="Google Shape;154;p9"/>
          <p:cNvCxnSpPr/>
          <p:nvPr/>
        </p:nvCxnSpPr>
        <p:spPr>
          <a:xfrm>
            <a:off x="2808248" y="3748982"/>
            <a:ext cx="1149300" cy="0"/>
          </a:xfrm>
          <a:prstGeom prst="straightConnector1">
            <a:avLst/>
          </a:prstGeom>
          <a:noFill/>
          <a:ln cap="flat" cmpd="sng" w="53975">
            <a:solidFill>
              <a:srgbClr val="FF0000"/>
            </a:solidFill>
            <a:prstDash val="solid"/>
            <a:round/>
            <a:headEnd len="sm" w="sm" type="none"/>
            <a:tailEnd len="med" w="med" type="stealth"/>
          </a:ln>
          <a:effectLst>
            <a:outerShdw blurRad="40000" rotWithShape="0" dir="5400000" dist="20000">
              <a:srgbClr val="000000">
                <a:alpha val="37650"/>
              </a:srgbClr>
            </a:outerShdw>
          </a:effectLst>
        </p:spPr>
      </p:cxnSp>
      <p:cxnSp>
        <p:nvCxnSpPr>
          <p:cNvPr id="155" name="Google Shape;155;p9"/>
          <p:cNvCxnSpPr/>
          <p:nvPr/>
        </p:nvCxnSpPr>
        <p:spPr>
          <a:xfrm>
            <a:off x="6250632" y="3765305"/>
            <a:ext cx="1149300" cy="0"/>
          </a:xfrm>
          <a:prstGeom prst="straightConnector1">
            <a:avLst/>
          </a:prstGeom>
          <a:noFill/>
          <a:ln cap="flat" cmpd="sng" w="53975">
            <a:solidFill>
              <a:srgbClr val="FF0000"/>
            </a:solidFill>
            <a:prstDash val="solid"/>
            <a:round/>
            <a:headEnd len="sm" w="sm" type="none"/>
            <a:tailEnd len="med" w="med" type="stealth"/>
          </a:ln>
          <a:effectLst>
            <a:outerShdw blurRad="40000" rotWithShape="0" dir="5400000" dist="20000">
              <a:srgbClr val="000000">
                <a:alpha val="37650"/>
              </a:srgbClr>
            </a:outerShdw>
          </a:effectLst>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a:themeElements>
    <a:clrScheme name="Larissa">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2020-05-04T15:20:35Z</dcterms:created>
  <dc:creator>oss</dc:creator>
</cp:coreProperties>
</file>