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56" r:id="rId5"/>
    <p:sldId id="259" r:id="rId6"/>
    <p:sldId id="261" r:id="rId7"/>
    <p:sldId id="257" r:id="rId8"/>
    <p:sldId id="258" r:id="rId9"/>
    <p:sldId id="263" r:id="rId10"/>
    <p:sldId id="264" r:id="rId11"/>
    <p:sldId id="262" r:id="rId12"/>
    <p:sldId id="265" r:id="rId13"/>
    <p:sldId id="267" r:id="rId14"/>
    <p:sldId id="268" r:id="rId15"/>
    <p:sldId id="269" r:id="rId16"/>
    <p:sldId id="27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uno Broucker" initials="BB" lastIdx="8" clrIdx="0">
    <p:extLst>
      <p:ext uri="{19B8F6BF-5375-455C-9EA6-DF929625EA0E}">
        <p15:presenceInfo xmlns:p15="http://schemas.microsoft.com/office/powerpoint/2012/main" userId="S::bbroucker@itg.be::deb31650-3812-4c0c-97de-a7845dcb7a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A98B42-5734-4951-8B22-213FDA379D51}" v="27" dt="2020-06-06T08:07:55.6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7" d="100"/>
          <a:sy n="67" d="100"/>
        </p:scale>
        <p:origin x="6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408DC3-37DB-4686-B948-882AD56A71F5}" type="datetimeFigureOut">
              <a:rPr lang="en-GB" smtClean="0"/>
              <a:t>24/09/2020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F222AC-0285-4BCE-9D82-8B95EF196A13}" type="slidenum">
              <a:rPr lang="en-GB" smtClean="0"/>
              <a:t>‹Nr.›</a:t>
            </a:fld>
            <a:endParaRPr lang="en-GB"/>
          </a:p>
        </p:txBody>
      </p:sp>
    </p:spTree>
    <p:extLst>
      <p:ext uri="{BB962C8B-B14F-4D97-AF65-F5344CB8AC3E}">
        <p14:creationId xmlns:p14="http://schemas.microsoft.com/office/powerpoint/2010/main" val="13582311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7060A-C0AF-4677-BC6B-B653B3593D5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071A0EE-1E63-4B7D-A967-6D72399169D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60DF41C-6E60-4950-A13F-AC065C49CE25}"/>
              </a:ext>
            </a:extLst>
          </p:cNvPr>
          <p:cNvSpPr>
            <a:spLocks noGrp="1"/>
          </p:cNvSpPr>
          <p:nvPr>
            <p:ph type="dt" sz="half" idx="10"/>
          </p:nvPr>
        </p:nvSpPr>
        <p:spPr/>
        <p:txBody>
          <a:bodyPr/>
          <a:lstStyle/>
          <a:p>
            <a:fld id="{DDAF2178-175A-48F6-A564-9EE653AAB4EE}" type="datetime1">
              <a:rPr lang="en-GB" smtClean="0"/>
              <a:t>24/09/2020</a:t>
            </a:fld>
            <a:endParaRPr lang="en-GB"/>
          </a:p>
        </p:txBody>
      </p:sp>
      <p:sp>
        <p:nvSpPr>
          <p:cNvPr id="5" name="Footer Placeholder 4">
            <a:extLst>
              <a:ext uri="{FF2B5EF4-FFF2-40B4-BE49-F238E27FC236}">
                <a16:creationId xmlns:a16="http://schemas.microsoft.com/office/drawing/2014/main" id="{CDB7FC23-7223-4BC7-B584-93DDE84737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A56FE6-CB5D-4F92-9734-BE9B8E25B2E3}"/>
              </a:ext>
            </a:extLst>
          </p:cNvPr>
          <p:cNvSpPr>
            <a:spLocks noGrp="1"/>
          </p:cNvSpPr>
          <p:nvPr>
            <p:ph type="sldNum" sz="quarter" idx="12"/>
          </p:nvPr>
        </p:nvSpPr>
        <p:spPr/>
        <p:txBody>
          <a:bodyPr/>
          <a:lstStyle/>
          <a:p>
            <a:fld id="{7645BDC5-FA86-4DA6-BB30-96BA676E059D}" type="slidenum">
              <a:rPr lang="en-GB" smtClean="0"/>
              <a:t>‹Nr.›</a:t>
            </a:fld>
            <a:endParaRPr lang="en-GB"/>
          </a:p>
        </p:txBody>
      </p:sp>
    </p:spTree>
    <p:extLst>
      <p:ext uri="{BB962C8B-B14F-4D97-AF65-F5344CB8AC3E}">
        <p14:creationId xmlns:p14="http://schemas.microsoft.com/office/powerpoint/2010/main" val="1296928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8195A-CE62-4FCD-986A-A6BDD892E6D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3723A72-38FC-4147-8C7F-163E4767180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9AA514-2E9A-4885-B1B0-646161D349EB}"/>
              </a:ext>
            </a:extLst>
          </p:cNvPr>
          <p:cNvSpPr>
            <a:spLocks noGrp="1"/>
          </p:cNvSpPr>
          <p:nvPr>
            <p:ph type="dt" sz="half" idx="10"/>
          </p:nvPr>
        </p:nvSpPr>
        <p:spPr/>
        <p:txBody>
          <a:bodyPr/>
          <a:lstStyle/>
          <a:p>
            <a:fld id="{FC0F2FD3-A4C5-40D6-8489-2E5B3A09B3E9}" type="datetime1">
              <a:rPr lang="en-GB" smtClean="0"/>
              <a:t>24/09/2020</a:t>
            </a:fld>
            <a:endParaRPr lang="en-GB"/>
          </a:p>
        </p:txBody>
      </p:sp>
      <p:sp>
        <p:nvSpPr>
          <p:cNvPr id="5" name="Footer Placeholder 4">
            <a:extLst>
              <a:ext uri="{FF2B5EF4-FFF2-40B4-BE49-F238E27FC236}">
                <a16:creationId xmlns:a16="http://schemas.microsoft.com/office/drawing/2014/main" id="{AC8FCC70-B30D-4821-849D-2B8C85AA086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745288-7F04-4AC2-B669-8EC56DB017AC}"/>
              </a:ext>
            </a:extLst>
          </p:cNvPr>
          <p:cNvSpPr>
            <a:spLocks noGrp="1"/>
          </p:cNvSpPr>
          <p:nvPr>
            <p:ph type="sldNum" sz="quarter" idx="12"/>
          </p:nvPr>
        </p:nvSpPr>
        <p:spPr/>
        <p:txBody>
          <a:bodyPr/>
          <a:lstStyle/>
          <a:p>
            <a:fld id="{7645BDC5-FA86-4DA6-BB30-96BA676E059D}" type="slidenum">
              <a:rPr lang="en-GB" smtClean="0"/>
              <a:t>‹Nr.›</a:t>
            </a:fld>
            <a:endParaRPr lang="en-GB"/>
          </a:p>
        </p:txBody>
      </p:sp>
    </p:spTree>
    <p:extLst>
      <p:ext uri="{BB962C8B-B14F-4D97-AF65-F5344CB8AC3E}">
        <p14:creationId xmlns:p14="http://schemas.microsoft.com/office/powerpoint/2010/main" val="231245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4CC0964-4887-4BA1-9DD7-AEB055FDC6C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60BF2CD-0330-4036-894E-450BCE27BF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F6D25D-B930-4A2E-BAC1-D8D994086126}"/>
              </a:ext>
            </a:extLst>
          </p:cNvPr>
          <p:cNvSpPr>
            <a:spLocks noGrp="1"/>
          </p:cNvSpPr>
          <p:nvPr>
            <p:ph type="dt" sz="half" idx="10"/>
          </p:nvPr>
        </p:nvSpPr>
        <p:spPr/>
        <p:txBody>
          <a:bodyPr/>
          <a:lstStyle/>
          <a:p>
            <a:fld id="{4110DA24-C711-41FD-8E41-E4D78DE61233}" type="datetime1">
              <a:rPr lang="en-GB" smtClean="0"/>
              <a:t>24/09/2020</a:t>
            </a:fld>
            <a:endParaRPr lang="en-GB"/>
          </a:p>
        </p:txBody>
      </p:sp>
      <p:sp>
        <p:nvSpPr>
          <p:cNvPr id="5" name="Footer Placeholder 4">
            <a:extLst>
              <a:ext uri="{FF2B5EF4-FFF2-40B4-BE49-F238E27FC236}">
                <a16:creationId xmlns:a16="http://schemas.microsoft.com/office/drawing/2014/main" id="{5C3F7181-A4FD-4A83-9FAD-F9CFFAEEFF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7FD4D0-D48F-4343-9788-80215885B8FE}"/>
              </a:ext>
            </a:extLst>
          </p:cNvPr>
          <p:cNvSpPr>
            <a:spLocks noGrp="1"/>
          </p:cNvSpPr>
          <p:nvPr>
            <p:ph type="sldNum" sz="quarter" idx="12"/>
          </p:nvPr>
        </p:nvSpPr>
        <p:spPr/>
        <p:txBody>
          <a:bodyPr/>
          <a:lstStyle/>
          <a:p>
            <a:fld id="{7645BDC5-FA86-4DA6-BB30-96BA676E059D}" type="slidenum">
              <a:rPr lang="en-GB" smtClean="0"/>
              <a:t>‹Nr.›</a:t>
            </a:fld>
            <a:endParaRPr lang="en-GB"/>
          </a:p>
        </p:txBody>
      </p:sp>
    </p:spTree>
    <p:extLst>
      <p:ext uri="{BB962C8B-B14F-4D97-AF65-F5344CB8AC3E}">
        <p14:creationId xmlns:p14="http://schemas.microsoft.com/office/powerpoint/2010/main" val="775924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E0164-240C-44FF-A995-CC2B480A91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38E4175-7E38-4136-9189-FB71F5C0182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726DEA3-8B4D-4346-82C9-8C552208D590}"/>
              </a:ext>
            </a:extLst>
          </p:cNvPr>
          <p:cNvSpPr>
            <a:spLocks noGrp="1"/>
          </p:cNvSpPr>
          <p:nvPr>
            <p:ph type="dt" sz="half" idx="10"/>
          </p:nvPr>
        </p:nvSpPr>
        <p:spPr/>
        <p:txBody>
          <a:bodyPr/>
          <a:lstStyle/>
          <a:p>
            <a:fld id="{CC1DAB14-D63D-4A29-859B-1163E6B65CC4}" type="datetime1">
              <a:rPr lang="en-GB" smtClean="0"/>
              <a:t>24/09/2020</a:t>
            </a:fld>
            <a:endParaRPr lang="en-GB"/>
          </a:p>
        </p:txBody>
      </p:sp>
      <p:sp>
        <p:nvSpPr>
          <p:cNvPr id="5" name="Footer Placeholder 4">
            <a:extLst>
              <a:ext uri="{FF2B5EF4-FFF2-40B4-BE49-F238E27FC236}">
                <a16:creationId xmlns:a16="http://schemas.microsoft.com/office/drawing/2014/main" id="{2353A27A-E09B-471F-BC4A-4A900B6586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A23FBC-C0C6-4A46-AAF6-B34E37506745}"/>
              </a:ext>
            </a:extLst>
          </p:cNvPr>
          <p:cNvSpPr>
            <a:spLocks noGrp="1"/>
          </p:cNvSpPr>
          <p:nvPr>
            <p:ph type="sldNum" sz="quarter" idx="12"/>
          </p:nvPr>
        </p:nvSpPr>
        <p:spPr/>
        <p:txBody>
          <a:bodyPr/>
          <a:lstStyle/>
          <a:p>
            <a:fld id="{7645BDC5-FA86-4DA6-BB30-96BA676E059D}" type="slidenum">
              <a:rPr lang="en-GB" smtClean="0"/>
              <a:t>‹Nr.›</a:t>
            </a:fld>
            <a:endParaRPr lang="en-GB"/>
          </a:p>
        </p:txBody>
      </p:sp>
    </p:spTree>
    <p:extLst>
      <p:ext uri="{BB962C8B-B14F-4D97-AF65-F5344CB8AC3E}">
        <p14:creationId xmlns:p14="http://schemas.microsoft.com/office/powerpoint/2010/main" val="960956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EEC6A-8E1C-4F28-B6D5-549640D141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F6DFE19-BD50-4F12-B382-9344862500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3F5D92-E459-466A-AD60-8F85460FC7DA}"/>
              </a:ext>
            </a:extLst>
          </p:cNvPr>
          <p:cNvSpPr>
            <a:spLocks noGrp="1"/>
          </p:cNvSpPr>
          <p:nvPr>
            <p:ph type="dt" sz="half" idx="10"/>
          </p:nvPr>
        </p:nvSpPr>
        <p:spPr/>
        <p:txBody>
          <a:bodyPr/>
          <a:lstStyle/>
          <a:p>
            <a:fld id="{F0C6173C-E61D-4729-8116-C8D641A4F65F}" type="datetime1">
              <a:rPr lang="en-GB" smtClean="0"/>
              <a:t>24/09/2020</a:t>
            </a:fld>
            <a:endParaRPr lang="en-GB"/>
          </a:p>
        </p:txBody>
      </p:sp>
      <p:sp>
        <p:nvSpPr>
          <p:cNvPr id="5" name="Footer Placeholder 4">
            <a:extLst>
              <a:ext uri="{FF2B5EF4-FFF2-40B4-BE49-F238E27FC236}">
                <a16:creationId xmlns:a16="http://schemas.microsoft.com/office/drawing/2014/main" id="{93E42991-F2B5-4634-ACB9-03EA4702AC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BAF643-87B0-4B13-AC38-438881C75584}"/>
              </a:ext>
            </a:extLst>
          </p:cNvPr>
          <p:cNvSpPr>
            <a:spLocks noGrp="1"/>
          </p:cNvSpPr>
          <p:nvPr>
            <p:ph type="sldNum" sz="quarter" idx="12"/>
          </p:nvPr>
        </p:nvSpPr>
        <p:spPr/>
        <p:txBody>
          <a:bodyPr/>
          <a:lstStyle/>
          <a:p>
            <a:fld id="{7645BDC5-FA86-4DA6-BB30-96BA676E059D}" type="slidenum">
              <a:rPr lang="en-GB" smtClean="0"/>
              <a:t>‹Nr.›</a:t>
            </a:fld>
            <a:endParaRPr lang="en-GB"/>
          </a:p>
        </p:txBody>
      </p:sp>
    </p:spTree>
    <p:extLst>
      <p:ext uri="{BB962C8B-B14F-4D97-AF65-F5344CB8AC3E}">
        <p14:creationId xmlns:p14="http://schemas.microsoft.com/office/powerpoint/2010/main" val="58330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33CF5-6069-4670-A22D-19338D3D513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6EE5F12-A3E2-45B9-A878-B90AE10B1CD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F3E4909-73AB-48F8-A9F9-B83AC5E7421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A2FEBB1-4CF8-40AF-8724-C0A0649568AD}"/>
              </a:ext>
            </a:extLst>
          </p:cNvPr>
          <p:cNvSpPr>
            <a:spLocks noGrp="1"/>
          </p:cNvSpPr>
          <p:nvPr>
            <p:ph type="dt" sz="half" idx="10"/>
          </p:nvPr>
        </p:nvSpPr>
        <p:spPr/>
        <p:txBody>
          <a:bodyPr/>
          <a:lstStyle/>
          <a:p>
            <a:fld id="{DC00186C-D1C7-4521-90D6-4965054A9612}" type="datetime1">
              <a:rPr lang="en-GB" smtClean="0"/>
              <a:t>24/09/2020</a:t>
            </a:fld>
            <a:endParaRPr lang="en-GB"/>
          </a:p>
        </p:txBody>
      </p:sp>
      <p:sp>
        <p:nvSpPr>
          <p:cNvPr id="6" name="Footer Placeholder 5">
            <a:extLst>
              <a:ext uri="{FF2B5EF4-FFF2-40B4-BE49-F238E27FC236}">
                <a16:creationId xmlns:a16="http://schemas.microsoft.com/office/drawing/2014/main" id="{856D177E-83E5-4C0E-9D97-590A6581403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1ABF6C-FB8D-4912-B760-0FC191597C48}"/>
              </a:ext>
            </a:extLst>
          </p:cNvPr>
          <p:cNvSpPr>
            <a:spLocks noGrp="1"/>
          </p:cNvSpPr>
          <p:nvPr>
            <p:ph type="sldNum" sz="quarter" idx="12"/>
          </p:nvPr>
        </p:nvSpPr>
        <p:spPr/>
        <p:txBody>
          <a:bodyPr/>
          <a:lstStyle/>
          <a:p>
            <a:fld id="{7645BDC5-FA86-4DA6-BB30-96BA676E059D}" type="slidenum">
              <a:rPr lang="en-GB" smtClean="0"/>
              <a:t>‹Nr.›</a:t>
            </a:fld>
            <a:endParaRPr lang="en-GB"/>
          </a:p>
        </p:txBody>
      </p:sp>
    </p:spTree>
    <p:extLst>
      <p:ext uri="{BB962C8B-B14F-4D97-AF65-F5344CB8AC3E}">
        <p14:creationId xmlns:p14="http://schemas.microsoft.com/office/powerpoint/2010/main" val="1566508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F263D-98AB-4ADD-97E8-DD151B532F6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BB41B51-4747-496F-A66D-F740F6A6FC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B4FA13-FDEB-4E31-ABC0-3FB3D1A0D49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F61CD8A-E3F1-40AE-8BE8-E982D76FE2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B4DFDB-117D-42B4-A114-BC5D0A413FE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EB0179C-546B-4057-AB12-20D6A6ABBEDF}"/>
              </a:ext>
            </a:extLst>
          </p:cNvPr>
          <p:cNvSpPr>
            <a:spLocks noGrp="1"/>
          </p:cNvSpPr>
          <p:nvPr>
            <p:ph type="dt" sz="half" idx="10"/>
          </p:nvPr>
        </p:nvSpPr>
        <p:spPr/>
        <p:txBody>
          <a:bodyPr/>
          <a:lstStyle/>
          <a:p>
            <a:fld id="{D160392D-C1EA-464D-BE65-E5E0AD41F3A2}" type="datetime1">
              <a:rPr lang="en-GB" smtClean="0"/>
              <a:t>24/09/2020</a:t>
            </a:fld>
            <a:endParaRPr lang="en-GB"/>
          </a:p>
        </p:txBody>
      </p:sp>
      <p:sp>
        <p:nvSpPr>
          <p:cNvPr id="8" name="Footer Placeholder 7">
            <a:extLst>
              <a:ext uri="{FF2B5EF4-FFF2-40B4-BE49-F238E27FC236}">
                <a16:creationId xmlns:a16="http://schemas.microsoft.com/office/drawing/2014/main" id="{A9850671-E461-4955-9D0D-40F3ED9350E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990B7CB-A8CD-4720-8E22-0CC7155219ED}"/>
              </a:ext>
            </a:extLst>
          </p:cNvPr>
          <p:cNvSpPr>
            <a:spLocks noGrp="1"/>
          </p:cNvSpPr>
          <p:nvPr>
            <p:ph type="sldNum" sz="quarter" idx="12"/>
          </p:nvPr>
        </p:nvSpPr>
        <p:spPr/>
        <p:txBody>
          <a:bodyPr/>
          <a:lstStyle/>
          <a:p>
            <a:fld id="{7645BDC5-FA86-4DA6-BB30-96BA676E059D}" type="slidenum">
              <a:rPr lang="en-GB" smtClean="0"/>
              <a:t>‹Nr.›</a:t>
            </a:fld>
            <a:endParaRPr lang="en-GB"/>
          </a:p>
        </p:txBody>
      </p:sp>
    </p:spTree>
    <p:extLst>
      <p:ext uri="{BB962C8B-B14F-4D97-AF65-F5344CB8AC3E}">
        <p14:creationId xmlns:p14="http://schemas.microsoft.com/office/powerpoint/2010/main" val="906382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11B7C-FAFB-4901-B95C-B25BF8C6502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E4B5E56-CB7F-4658-A506-CBEEE2978F8F}"/>
              </a:ext>
            </a:extLst>
          </p:cNvPr>
          <p:cNvSpPr>
            <a:spLocks noGrp="1"/>
          </p:cNvSpPr>
          <p:nvPr>
            <p:ph type="dt" sz="half" idx="10"/>
          </p:nvPr>
        </p:nvSpPr>
        <p:spPr/>
        <p:txBody>
          <a:bodyPr/>
          <a:lstStyle/>
          <a:p>
            <a:fld id="{78A0EBE2-42C0-441D-87EA-68E29EDC508F}" type="datetime1">
              <a:rPr lang="en-GB" smtClean="0"/>
              <a:t>24/09/2020</a:t>
            </a:fld>
            <a:endParaRPr lang="en-GB"/>
          </a:p>
        </p:txBody>
      </p:sp>
      <p:sp>
        <p:nvSpPr>
          <p:cNvPr id="4" name="Footer Placeholder 3">
            <a:extLst>
              <a:ext uri="{FF2B5EF4-FFF2-40B4-BE49-F238E27FC236}">
                <a16:creationId xmlns:a16="http://schemas.microsoft.com/office/drawing/2014/main" id="{3678CB81-4431-435B-8134-0986DFE8C89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F8F16FD-0D12-4C60-807F-3E314E593CED}"/>
              </a:ext>
            </a:extLst>
          </p:cNvPr>
          <p:cNvSpPr>
            <a:spLocks noGrp="1"/>
          </p:cNvSpPr>
          <p:nvPr>
            <p:ph type="sldNum" sz="quarter" idx="12"/>
          </p:nvPr>
        </p:nvSpPr>
        <p:spPr/>
        <p:txBody>
          <a:bodyPr/>
          <a:lstStyle/>
          <a:p>
            <a:fld id="{7645BDC5-FA86-4DA6-BB30-96BA676E059D}" type="slidenum">
              <a:rPr lang="en-GB" smtClean="0"/>
              <a:t>‹Nr.›</a:t>
            </a:fld>
            <a:endParaRPr lang="en-GB"/>
          </a:p>
        </p:txBody>
      </p:sp>
    </p:spTree>
    <p:extLst>
      <p:ext uri="{BB962C8B-B14F-4D97-AF65-F5344CB8AC3E}">
        <p14:creationId xmlns:p14="http://schemas.microsoft.com/office/powerpoint/2010/main" val="30405582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4D382B-736E-437B-8196-4869AD8EBAC2}"/>
              </a:ext>
            </a:extLst>
          </p:cNvPr>
          <p:cNvSpPr>
            <a:spLocks noGrp="1"/>
          </p:cNvSpPr>
          <p:nvPr>
            <p:ph type="dt" sz="half" idx="10"/>
          </p:nvPr>
        </p:nvSpPr>
        <p:spPr/>
        <p:txBody>
          <a:bodyPr/>
          <a:lstStyle/>
          <a:p>
            <a:fld id="{C4A9C439-A506-456B-BCD8-76E75B0CE71B}" type="datetime1">
              <a:rPr lang="en-GB" smtClean="0"/>
              <a:t>24/09/2020</a:t>
            </a:fld>
            <a:endParaRPr lang="en-GB"/>
          </a:p>
        </p:txBody>
      </p:sp>
      <p:sp>
        <p:nvSpPr>
          <p:cNvPr id="3" name="Footer Placeholder 2">
            <a:extLst>
              <a:ext uri="{FF2B5EF4-FFF2-40B4-BE49-F238E27FC236}">
                <a16:creationId xmlns:a16="http://schemas.microsoft.com/office/drawing/2014/main" id="{831F2578-9161-4B55-9057-827B2C0283B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94CC444-8C0C-4DE3-AF28-0E4DE75E6F2E}"/>
              </a:ext>
            </a:extLst>
          </p:cNvPr>
          <p:cNvSpPr>
            <a:spLocks noGrp="1"/>
          </p:cNvSpPr>
          <p:nvPr>
            <p:ph type="sldNum" sz="quarter" idx="12"/>
          </p:nvPr>
        </p:nvSpPr>
        <p:spPr/>
        <p:txBody>
          <a:bodyPr/>
          <a:lstStyle/>
          <a:p>
            <a:fld id="{7645BDC5-FA86-4DA6-BB30-96BA676E059D}" type="slidenum">
              <a:rPr lang="en-GB" smtClean="0"/>
              <a:t>‹Nr.›</a:t>
            </a:fld>
            <a:endParaRPr lang="en-GB"/>
          </a:p>
        </p:txBody>
      </p:sp>
    </p:spTree>
    <p:extLst>
      <p:ext uri="{BB962C8B-B14F-4D97-AF65-F5344CB8AC3E}">
        <p14:creationId xmlns:p14="http://schemas.microsoft.com/office/powerpoint/2010/main" val="62129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D3C65-8389-4F53-A665-494C7D6840F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834D169-9452-4D63-8482-A2FCD5204F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14A9B8C-506E-4114-8DD0-5315EEDD93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A5DB94-1806-43C7-8B01-734AC7CE6CC7}"/>
              </a:ext>
            </a:extLst>
          </p:cNvPr>
          <p:cNvSpPr>
            <a:spLocks noGrp="1"/>
          </p:cNvSpPr>
          <p:nvPr>
            <p:ph type="dt" sz="half" idx="10"/>
          </p:nvPr>
        </p:nvSpPr>
        <p:spPr/>
        <p:txBody>
          <a:bodyPr/>
          <a:lstStyle/>
          <a:p>
            <a:fld id="{1FFAA20E-B662-45EA-9B4A-3738AC55DF9A}" type="datetime1">
              <a:rPr lang="en-GB" smtClean="0"/>
              <a:t>24/09/2020</a:t>
            </a:fld>
            <a:endParaRPr lang="en-GB"/>
          </a:p>
        </p:txBody>
      </p:sp>
      <p:sp>
        <p:nvSpPr>
          <p:cNvPr id="6" name="Footer Placeholder 5">
            <a:extLst>
              <a:ext uri="{FF2B5EF4-FFF2-40B4-BE49-F238E27FC236}">
                <a16:creationId xmlns:a16="http://schemas.microsoft.com/office/drawing/2014/main" id="{1AE174D2-DC33-4AB9-A1D2-096E7149B59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62F72E7-6DFC-41AB-84DF-D9714CEB1772}"/>
              </a:ext>
            </a:extLst>
          </p:cNvPr>
          <p:cNvSpPr>
            <a:spLocks noGrp="1"/>
          </p:cNvSpPr>
          <p:nvPr>
            <p:ph type="sldNum" sz="quarter" idx="12"/>
          </p:nvPr>
        </p:nvSpPr>
        <p:spPr/>
        <p:txBody>
          <a:bodyPr/>
          <a:lstStyle/>
          <a:p>
            <a:fld id="{7645BDC5-FA86-4DA6-BB30-96BA676E059D}" type="slidenum">
              <a:rPr lang="en-GB" smtClean="0"/>
              <a:t>‹Nr.›</a:t>
            </a:fld>
            <a:endParaRPr lang="en-GB"/>
          </a:p>
        </p:txBody>
      </p:sp>
    </p:spTree>
    <p:extLst>
      <p:ext uri="{BB962C8B-B14F-4D97-AF65-F5344CB8AC3E}">
        <p14:creationId xmlns:p14="http://schemas.microsoft.com/office/powerpoint/2010/main" val="2835574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94C0F-0E20-4E3C-84E9-8A56D3BD07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4B6DEED-E402-4407-AC92-2E813D6666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B7982D6-EC03-484D-9523-D48203DBF9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8608AE-D5C9-4EE4-BFE4-4492572B9B78}"/>
              </a:ext>
            </a:extLst>
          </p:cNvPr>
          <p:cNvSpPr>
            <a:spLocks noGrp="1"/>
          </p:cNvSpPr>
          <p:nvPr>
            <p:ph type="dt" sz="half" idx="10"/>
          </p:nvPr>
        </p:nvSpPr>
        <p:spPr/>
        <p:txBody>
          <a:bodyPr/>
          <a:lstStyle/>
          <a:p>
            <a:fld id="{05667BC5-5A13-4F06-993B-B266A00282FA}" type="datetime1">
              <a:rPr lang="en-GB" smtClean="0"/>
              <a:t>24/09/2020</a:t>
            </a:fld>
            <a:endParaRPr lang="en-GB"/>
          </a:p>
        </p:txBody>
      </p:sp>
      <p:sp>
        <p:nvSpPr>
          <p:cNvPr id="6" name="Footer Placeholder 5">
            <a:extLst>
              <a:ext uri="{FF2B5EF4-FFF2-40B4-BE49-F238E27FC236}">
                <a16:creationId xmlns:a16="http://schemas.microsoft.com/office/drawing/2014/main" id="{4CE108BE-4CBF-49EC-8D7B-CCC70633246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AE6AFC3-D26F-4C2F-AD6E-C3FD7165D4ED}"/>
              </a:ext>
            </a:extLst>
          </p:cNvPr>
          <p:cNvSpPr>
            <a:spLocks noGrp="1"/>
          </p:cNvSpPr>
          <p:nvPr>
            <p:ph type="sldNum" sz="quarter" idx="12"/>
          </p:nvPr>
        </p:nvSpPr>
        <p:spPr/>
        <p:txBody>
          <a:bodyPr/>
          <a:lstStyle/>
          <a:p>
            <a:fld id="{7645BDC5-FA86-4DA6-BB30-96BA676E059D}" type="slidenum">
              <a:rPr lang="en-GB" smtClean="0"/>
              <a:t>‹Nr.›</a:t>
            </a:fld>
            <a:endParaRPr lang="en-GB"/>
          </a:p>
        </p:txBody>
      </p:sp>
    </p:spTree>
    <p:extLst>
      <p:ext uri="{BB962C8B-B14F-4D97-AF65-F5344CB8AC3E}">
        <p14:creationId xmlns:p14="http://schemas.microsoft.com/office/powerpoint/2010/main" val="1110611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25F277-6BE3-4BAB-888F-8A5CB1B0B8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3645F76-6535-4070-8508-F6D87823EC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81A256-AD38-4759-AF75-8D6521C7FE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420BA4-239C-4897-8C9A-4518FFD1CC8A}" type="datetime1">
              <a:rPr lang="en-GB" smtClean="0"/>
              <a:t>24/09/2020</a:t>
            </a:fld>
            <a:endParaRPr lang="en-GB"/>
          </a:p>
        </p:txBody>
      </p:sp>
      <p:sp>
        <p:nvSpPr>
          <p:cNvPr id="5" name="Footer Placeholder 4">
            <a:extLst>
              <a:ext uri="{FF2B5EF4-FFF2-40B4-BE49-F238E27FC236}">
                <a16:creationId xmlns:a16="http://schemas.microsoft.com/office/drawing/2014/main" id="{08048A68-CD3E-43D5-BCD1-DB3B195730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1581A6F-10E4-4376-8DF1-E5CB099D7D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45BDC5-FA86-4DA6-BB30-96BA676E059D}" type="slidenum">
              <a:rPr lang="en-GB" smtClean="0"/>
              <a:t>‹Nr.›</a:t>
            </a:fld>
            <a:endParaRPr lang="en-GB"/>
          </a:p>
        </p:txBody>
      </p:sp>
    </p:spTree>
    <p:extLst>
      <p:ext uri="{BB962C8B-B14F-4D97-AF65-F5344CB8AC3E}">
        <p14:creationId xmlns:p14="http://schemas.microsoft.com/office/powerpoint/2010/main" val="5341919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13FB1-222C-4707-BCCA-14B2457782F1}"/>
              </a:ext>
            </a:extLst>
          </p:cNvPr>
          <p:cNvSpPr>
            <a:spLocks noGrp="1"/>
          </p:cNvSpPr>
          <p:nvPr>
            <p:ph type="ctrTitle"/>
          </p:nvPr>
        </p:nvSpPr>
        <p:spPr/>
        <p:txBody>
          <a:bodyPr/>
          <a:lstStyle/>
          <a:p>
            <a:r>
              <a:rPr lang="nl-BE" dirty="0" err="1"/>
              <a:t>Towards</a:t>
            </a:r>
            <a:r>
              <a:rPr lang="nl-BE" dirty="0"/>
              <a:t> a (draft)</a:t>
            </a:r>
            <a:br>
              <a:rPr lang="nl-BE" dirty="0"/>
            </a:br>
            <a:r>
              <a:rPr lang="nl-BE" dirty="0"/>
              <a:t>tropEd </a:t>
            </a:r>
            <a:r>
              <a:rPr lang="nl-BE" dirty="0" err="1"/>
              <a:t>Vision</a:t>
            </a:r>
            <a:endParaRPr lang="en-GB" dirty="0"/>
          </a:p>
        </p:txBody>
      </p:sp>
      <p:sp>
        <p:nvSpPr>
          <p:cNvPr id="3" name="Subtitle 2">
            <a:extLst>
              <a:ext uri="{FF2B5EF4-FFF2-40B4-BE49-F238E27FC236}">
                <a16:creationId xmlns:a16="http://schemas.microsoft.com/office/drawing/2014/main" id="{7753B227-F533-47BD-AED6-508F503B5A26}"/>
              </a:ext>
            </a:extLst>
          </p:cNvPr>
          <p:cNvSpPr>
            <a:spLocks noGrp="1"/>
          </p:cNvSpPr>
          <p:nvPr>
            <p:ph type="subTitle" idx="1"/>
          </p:nvPr>
        </p:nvSpPr>
        <p:spPr/>
        <p:txBody>
          <a:bodyPr/>
          <a:lstStyle/>
          <a:p>
            <a:r>
              <a:rPr lang="nl-BE" dirty="0" err="1"/>
              <a:t>June</a:t>
            </a:r>
            <a:r>
              <a:rPr lang="nl-BE" dirty="0"/>
              <a:t> 2020 tropEd GA</a:t>
            </a:r>
          </a:p>
          <a:p>
            <a:r>
              <a:rPr lang="nl-BE" dirty="0"/>
              <a:t>26/05/2020</a:t>
            </a:r>
          </a:p>
          <a:p>
            <a:r>
              <a:rPr lang="nl-BE" dirty="0"/>
              <a:t>(</a:t>
            </a:r>
            <a:r>
              <a:rPr lang="nl-BE" dirty="0" err="1"/>
              <a:t>task</a:t>
            </a:r>
            <a:r>
              <a:rPr lang="nl-BE" dirty="0"/>
              <a:t> force RR, GF, BP, BB, ML, CE, MRM, OS, GVH)</a:t>
            </a:r>
            <a:endParaRPr lang="en-GB" dirty="0"/>
          </a:p>
        </p:txBody>
      </p:sp>
      <p:sp>
        <p:nvSpPr>
          <p:cNvPr id="4" name="Date Placeholder 3">
            <a:extLst>
              <a:ext uri="{FF2B5EF4-FFF2-40B4-BE49-F238E27FC236}">
                <a16:creationId xmlns:a16="http://schemas.microsoft.com/office/drawing/2014/main" id="{3B6D2128-962B-454C-9C0D-C46F6EA4E667}"/>
              </a:ext>
            </a:extLst>
          </p:cNvPr>
          <p:cNvSpPr>
            <a:spLocks noGrp="1"/>
          </p:cNvSpPr>
          <p:nvPr>
            <p:ph type="dt" sz="half" idx="10"/>
          </p:nvPr>
        </p:nvSpPr>
        <p:spPr/>
        <p:txBody>
          <a:bodyPr/>
          <a:lstStyle/>
          <a:p>
            <a:fld id="{7B833015-53D2-488C-8692-5B06239DCB42}" type="datetime1">
              <a:rPr lang="en-GB" smtClean="0"/>
              <a:t>24/09/2020</a:t>
            </a:fld>
            <a:endParaRPr lang="en-GB"/>
          </a:p>
        </p:txBody>
      </p:sp>
      <p:sp>
        <p:nvSpPr>
          <p:cNvPr id="5" name="Slide Number Placeholder 4">
            <a:extLst>
              <a:ext uri="{FF2B5EF4-FFF2-40B4-BE49-F238E27FC236}">
                <a16:creationId xmlns:a16="http://schemas.microsoft.com/office/drawing/2014/main" id="{6F7FB4B4-4C71-480F-B1C8-D956D5CE9278}"/>
              </a:ext>
            </a:extLst>
          </p:cNvPr>
          <p:cNvSpPr>
            <a:spLocks noGrp="1"/>
          </p:cNvSpPr>
          <p:nvPr>
            <p:ph type="sldNum" sz="quarter" idx="12"/>
          </p:nvPr>
        </p:nvSpPr>
        <p:spPr/>
        <p:txBody>
          <a:bodyPr/>
          <a:lstStyle/>
          <a:p>
            <a:fld id="{7645BDC5-FA86-4DA6-BB30-96BA676E059D}" type="slidenum">
              <a:rPr lang="en-GB" smtClean="0"/>
              <a:t>1</a:t>
            </a:fld>
            <a:endParaRPr lang="en-GB"/>
          </a:p>
        </p:txBody>
      </p:sp>
      <p:pic>
        <p:nvPicPr>
          <p:cNvPr id="8" name="Picture 7" descr="A picture containing drawing, food&#10;&#10;Description automatically generated">
            <a:extLst>
              <a:ext uri="{FF2B5EF4-FFF2-40B4-BE49-F238E27FC236}">
                <a16:creationId xmlns:a16="http://schemas.microsoft.com/office/drawing/2014/main" id="{4044FFAE-70BE-409A-B081-732D4AFD85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5736" y="449336"/>
            <a:ext cx="1731809" cy="672868"/>
          </a:xfrm>
          <a:prstGeom prst="rect">
            <a:avLst/>
          </a:prstGeom>
        </p:spPr>
      </p:pic>
    </p:spTree>
    <p:extLst>
      <p:ext uri="{BB962C8B-B14F-4D97-AF65-F5344CB8AC3E}">
        <p14:creationId xmlns:p14="http://schemas.microsoft.com/office/powerpoint/2010/main" val="1514248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093E0-DE7E-4BF9-934B-13A5CCE659A5}"/>
              </a:ext>
            </a:extLst>
          </p:cNvPr>
          <p:cNvSpPr>
            <a:spLocks noGrp="1"/>
          </p:cNvSpPr>
          <p:nvPr>
            <p:ph type="title"/>
          </p:nvPr>
        </p:nvSpPr>
        <p:spPr/>
        <p:txBody>
          <a:bodyPr/>
          <a:lstStyle/>
          <a:p>
            <a:r>
              <a:rPr lang="nl-BE" dirty="0"/>
              <a:t>Summary break-out rooms</a:t>
            </a:r>
            <a:endParaRPr lang="en-GB" dirty="0"/>
          </a:p>
        </p:txBody>
      </p:sp>
      <p:sp>
        <p:nvSpPr>
          <p:cNvPr id="3" name="Content Placeholder 2">
            <a:extLst>
              <a:ext uri="{FF2B5EF4-FFF2-40B4-BE49-F238E27FC236}">
                <a16:creationId xmlns:a16="http://schemas.microsoft.com/office/drawing/2014/main" id="{3942CC34-06A9-41F4-B856-85870F53678C}"/>
              </a:ext>
            </a:extLst>
          </p:cNvPr>
          <p:cNvSpPr>
            <a:spLocks noGrp="1"/>
          </p:cNvSpPr>
          <p:nvPr>
            <p:ph idx="1"/>
          </p:nvPr>
        </p:nvSpPr>
        <p:spPr>
          <a:xfrm>
            <a:off x="838200" y="1389396"/>
            <a:ext cx="10515600" cy="5061737"/>
          </a:xfrm>
        </p:spPr>
        <p:txBody>
          <a:bodyPr>
            <a:noAutofit/>
          </a:bodyPr>
          <a:lstStyle/>
          <a:p>
            <a:r>
              <a:rPr lang="nl-BE" sz="2000" b="1" dirty="0" err="1"/>
              <a:t>Accreditation</a:t>
            </a:r>
            <a:r>
              <a:rPr lang="nl-BE" sz="2000" dirty="0"/>
              <a:t> (</a:t>
            </a:r>
            <a:r>
              <a:rPr lang="nl-BE" sz="2000" dirty="0" err="1"/>
              <a:t>Mod</a:t>
            </a:r>
            <a:r>
              <a:rPr lang="nl-BE" sz="2000" dirty="0"/>
              <a:t>. CE/CE rep. </a:t>
            </a:r>
            <a:r>
              <a:rPr lang="nl-BE" sz="2000" dirty="0" err="1"/>
              <a:t>Rec</a:t>
            </a:r>
            <a:r>
              <a:rPr lang="nl-BE" sz="2000" dirty="0"/>
              <a:t>. 98:00)</a:t>
            </a:r>
          </a:p>
          <a:p>
            <a:pPr marL="457200" lvl="1" indent="0">
              <a:buNone/>
            </a:pPr>
            <a:endParaRPr lang="nl-BE" sz="1600" dirty="0"/>
          </a:p>
          <a:p>
            <a:pPr lvl="1"/>
            <a:r>
              <a:rPr lang="en-GB" sz="1600" dirty="0">
                <a:highlight>
                  <a:srgbClr val="00FF00"/>
                </a:highlight>
              </a:rPr>
              <a:t>Accreditation is highly relevant</a:t>
            </a:r>
            <a:r>
              <a:rPr lang="en-GB" sz="1600" dirty="0"/>
              <a:t>! Central to our identity (brand), our mission and core to our coherence and culture as a network. Both the outcome (accredited courses) as well as the process (learning while doing the accreditation) are central.</a:t>
            </a:r>
          </a:p>
          <a:p>
            <a:pPr lvl="1"/>
            <a:r>
              <a:rPr lang="en-GB" sz="1600" dirty="0"/>
              <a:t>What is tropEd then “accrediting” and “recognizing”?  High quality global health </a:t>
            </a:r>
            <a:r>
              <a:rPr lang="en-GB" sz="1600" dirty="0">
                <a:highlight>
                  <a:srgbClr val="00FF00"/>
                </a:highlight>
              </a:rPr>
              <a:t>courses which we have confidence in for recommending to our students</a:t>
            </a:r>
            <a:endParaRPr lang="en-GB" sz="1600" dirty="0"/>
          </a:p>
          <a:p>
            <a:pPr lvl="1"/>
            <a:r>
              <a:rPr lang="en-GB" sz="1600" dirty="0"/>
              <a:t>How central to quality assurance? Very, it </a:t>
            </a:r>
            <a:r>
              <a:rPr lang="en-GB" sz="1600" dirty="0">
                <a:highlight>
                  <a:srgbClr val="00FF00"/>
                </a:highlight>
              </a:rPr>
              <a:t>leads directly to improving quality assurance </a:t>
            </a:r>
            <a:r>
              <a:rPr lang="en-GB" sz="1600" dirty="0"/>
              <a:t>also within our own institutions. Many of us see accreditation not just as a means of getting students but use the learning to improve QA across the board for our learning &amp; teaching. tropEd could do more through regularly scheduling inputs at GAs on QA. QA helps us to develop our own pedagogy and new ideas for content, alignment, learning outcomes etc. </a:t>
            </a:r>
            <a:r>
              <a:rPr lang="en-GB" sz="1600" dirty="0">
                <a:highlight>
                  <a:srgbClr val="00FF00"/>
                </a:highlight>
              </a:rPr>
              <a:t>Without accreditation, we lose in QA and students’ mobility becomes more difficult</a:t>
            </a:r>
          </a:p>
          <a:p>
            <a:pPr lvl="1"/>
            <a:r>
              <a:rPr lang="en-GB" sz="1600" dirty="0"/>
              <a:t>Becoming a certification and accreditation body? </a:t>
            </a:r>
            <a:r>
              <a:rPr lang="en-GB" sz="1600" dirty="0">
                <a:highlight>
                  <a:srgbClr val="FF0000"/>
                </a:highlight>
              </a:rPr>
              <a:t>No support </a:t>
            </a:r>
          </a:p>
          <a:p>
            <a:pPr lvl="1"/>
            <a:r>
              <a:rPr lang="en-GB" sz="1600" dirty="0"/>
              <a:t>Role of tropEd recognition in accreditation and QA? Disagreement: some thought it was very important, and others thought it was irrelevant and makes no difference to our identity and core processes. The criteria for recognition are currently too restrictive and need to be adjusted. Changes should consider work experience, external examiners for dissertation and length of time within which you need to complete studies.  </a:t>
            </a:r>
          </a:p>
          <a:p>
            <a:pPr lvl="1"/>
            <a:r>
              <a:rPr lang="en-GB" sz="1600" dirty="0"/>
              <a:t>However, the group could not agree if this was a) linked to QA and b) to be included in the vision of tropEd. It was </a:t>
            </a:r>
            <a:r>
              <a:rPr lang="en-GB" sz="1600" dirty="0">
                <a:highlight>
                  <a:srgbClr val="FFFF00"/>
                </a:highlight>
              </a:rPr>
              <a:t>suggested to keep it and further discuss of what and why we want it</a:t>
            </a:r>
          </a:p>
          <a:p>
            <a:pPr lvl="1"/>
            <a:r>
              <a:rPr lang="en-GB" sz="1600" dirty="0">
                <a:highlight>
                  <a:srgbClr val="FF0000"/>
                </a:highlight>
              </a:rPr>
              <a:t>TropEd as accreditation / certification body: to be shelved!</a:t>
            </a:r>
          </a:p>
          <a:p>
            <a:pPr lvl="1"/>
            <a:endParaRPr lang="nl-BE" sz="1600" dirty="0"/>
          </a:p>
        </p:txBody>
      </p:sp>
      <p:sp>
        <p:nvSpPr>
          <p:cNvPr id="4" name="Date Placeholder 3">
            <a:extLst>
              <a:ext uri="{FF2B5EF4-FFF2-40B4-BE49-F238E27FC236}">
                <a16:creationId xmlns:a16="http://schemas.microsoft.com/office/drawing/2014/main" id="{2FB50F1A-047F-4EAE-A767-79CE08569D84}"/>
              </a:ext>
            </a:extLst>
          </p:cNvPr>
          <p:cNvSpPr>
            <a:spLocks noGrp="1"/>
          </p:cNvSpPr>
          <p:nvPr>
            <p:ph type="dt" sz="half" idx="10"/>
          </p:nvPr>
        </p:nvSpPr>
        <p:spPr/>
        <p:txBody>
          <a:bodyPr/>
          <a:lstStyle/>
          <a:p>
            <a:fld id="{CC1DAB14-D63D-4A29-859B-1163E6B65CC4}" type="datetime1">
              <a:rPr lang="en-GB" smtClean="0"/>
              <a:t>24/09/2020</a:t>
            </a:fld>
            <a:endParaRPr lang="en-GB" dirty="0"/>
          </a:p>
        </p:txBody>
      </p:sp>
      <p:sp>
        <p:nvSpPr>
          <p:cNvPr id="5" name="Slide Number Placeholder 4">
            <a:extLst>
              <a:ext uri="{FF2B5EF4-FFF2-40B4-BE49-F238E27FC236}">
                <a16:creationId xmlns:a16="http://schemas.microsoft.com/office/drawing/2014/main" id="{630361F0-8DFD-46A7-A244-5E7AD6A3C56C}"/>
              </a:ext>
            </a:extLst>
          </p:cNvPr>
          <p:cNvSpPr>
            <a:spLocks noGrp="1"/>
          </p:cNvSpPr>
          <p:nvPr>
            <p:ph type="sldNum" sz="quarter" idx="12"/>
          </p:nvPr>
        </p:nvSpPr>
        <p:spPr/>
        <p:txBody>
          <a:bodyPr/>
          <a:lstStyle/>
          <a:p>
            <a:fld id="{7645BDC5-FA86-4DA6-BB30-96BA676E059D}" type="slidenum">
              <a:rPr lang="en-GB" smtClean="0"/>
              <a:t>10</a:t>
            </a:fld>
            <a:endParaRPr lang="en-GB"/>
          </a:p>
        </p:txBody>
      </p:sp>
    </p:spTree>
    <p:extLst>
      <p:ext uri="{BB962C8B-B14F-4D97-AF65-F5344CB8AC3E}">
        <p14:creationId xmlns:p14="http://schemas.microsoft.com/office/powerpoint/2010/main" val="2517843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093E0-DE7E-4BF9-934B-13A5CCE659A5}"/>
              </a:ext>
            </a:extLst>
          </p:cNvPr>
          <p:cNvSpPr>
            <a:spLocks noGrp="1"/>
          </p:cNvSpPr>
          <p:nvPr>
            <p:ph type="title"/>
          </p:nvPr>
        </p:nvSpPr>
        <p:spPr/>
        <p:txBody>
          <a:bodyPr/>
          <a:lstStyle/>
          <a:p>
            <a:r>
              <a:rPr lang="nl-BE" dirty="0"/>
              <a:t>Summary break-out rooms</a:t>
            </a:r>
            <a:endParaRPr lang="en-GB" dirty="0"/>
          </a:p>
        </p:txBody>
      </p:sp>
      <p:sp>
        <p:nvSpPr>
          <p:cNvPr id="3" name="Content Placeholder 2">
            <a:extLst>
              <a:ext uri="{FF2B5EF4-FFF2-40B4-BE49-F238E27FC236}">
                <a16:creationId xmlns:a16="http://schemas.microsoft.com/office/drawing/2014/main" id="{3942CC34-06A9-41F4-B856-85870F53678C}"/>
              </a:ext>
            </a:extLst>
          </p:cNvPr>
          <p:cNvSpPr>
            <a:spLocks noGrp="1"/>
          </p:cNvSpPr>
          <p:nvPr>
            <p:ph idx="1"/>
          </p:nvPr>
        </p:nvSpPr>
        <p:spPr>
          <a:xfrm>
            <a:off x="838200" y="1456509"/>
            <a:ext cx="10515600" cy="4960865"/>
          </a:xfrm>
        </p:spPr>
        <p:txBody>
          <a:bodyPr>
            <a:noAutofit/>
          </a:bodyPr>
          <a:lstStyle/>
          <a:p>
            <a:r>
              <a:rPr lang="en-US" sz="2000" b="1" dirty="0"/>
              <a:t>Membership</a:t>
            </a:r>
            <a:r>
              <a:rPr lang="en-US" sz="2000" dirty="0"/>
              <a:t> (Mod. BB/BB rep. Rec. 105:00)</a:t>
            </a:r>
          </a:p>
          <a:p>
            <a:endParaRPr lang="en-US" sz="2000" dirty="0"/>
          </a:p>
          <a:p>
            <a:pPr lvl="1"/>
            <a:r>
              <a:rPr lang="en-US" sz="2000" dirty="0">
                <a:highlight>
                  <a:srgbClr val="00FF00"/>
                </a:highlight>
              </a:rPr>
              <a:t>Focus on higher education institutions (HEI) </a:t>
            </a:r>
            <a:r>
              <a:rPr lang="en-US" sz="2000" dirty="0"/>
              <a:t>, but </a:t>
            </a:r>
            <a:r>
              <a:rPr lang="en-US" sz="2000" dirty="0">
                <a:highlight>
                  <a:srgbClr val="00FF00"/>
                </a:highlight>
              </a:rPr>
              <a:t>other institutions / individuals possible </a:t>
            </a:r>
            <a:r>
              <a:rPr lang="en-US" sz="2000" dirty="0"/>
              <a:t>especially if link to a HEI </a:t>
            </a:r>
          </a:p>
          <a:p>
            <a:pPr lvl="1"/>
            <a:r>
              <a:rPr lang="en-US" sz="2000" dirty="0">
                <a:highlight>
                  <a:srgbClr val="00FF00"/>
                </a:highlight>
              </a:rPr>
              <a:t>And among HEIs offering postgraduate education</a:t>
            </a:r>
            <a:r>
              <a:rPr lang="en-US" sz="2000" dirty="0"/>
              <a:t>, but also HEI/faculties without postgraduate programme can be interesting. Added value to be made explicit!</a:t>
            </a:r>
          </a:p>
          <a:p>
            <a:pPr lvl="1"/>
            <a:r>
              <a:rPr lang="en-US" sz="2000" dirty="0">
                <a:highlight>
                  <a:srgbClr val="00FF00"/>
                </a:highlight>
              </a:rPr>
              <a:t>Aim for more geographical diversity</a:t>
            </a:r>
            <a:r>
              <a:rPr lang="en-US" sz="2000" dirty="0"/>
              <a:t>. But difficult and slow (attracting, language, ECTS, teaching culture) Whether there are other practical systems for recognition of learning (other learnings), besides the </a:t>
            </a:r>
            <a:r>
              <a:rPr lang="en-US" sz="2000" dirty="0" err="1"/>
              <a:t>ECTSystem</a:t>
            </a:r>
            <a:r>
              <a:rPr lang="en-US" sz="2000" dirty="0"/>
              <a:t>, is open for discussion</a:t>
            </a:r>
          </a:p>
          <a:p>
            <a:pPr lvl="1"/>
            <a:r>
              <a:rPr lang="en-GB" sz="2000" dirty="0"/>
              <a:t>Agreement on the need to </a:t>
            </a:r>
            <a:r>
              <a:rPr lang="en-GB" sz="2000" dirty="0">
                <a:highlight>
                  <a:srgbClr val="00FF00"/>
                </a:highlight>
              </a:rPr>
              <a:t>rethink the system of memberships </a:t>
            </a:r>
            <a:r>
              <a:rPr lang="en-GB" sz="2000" dirty="0"/>
              <a:t>(no distinction full-collaborative, accessible fees, equal voting rights)</a:t>
            </a:r>
          </a:p>
          <a:p>
            <a:pPr lvl="1"/>
            <a:r>
              <a:rPr lang="en-GB" sz="2000" dirty="0">
                <a:highlight>
                  <a:srgbClr val="FFFF00"/>
                </a:highlight>
              </a:rPr>
              <a:t>Expand the network?</a:t>
            </a:r>
            <a:r>
              <a:rPr lang="en-GB" sz="2000" dirty="0"/>
              <a:t> Manageable? Explicit values of the network to be discussed and clarified. This will better inform new members. Expectations / requirements from the network are not always fulfilled.  Unbalance of “what putting in” versus “what getting out” (win-win) for members and the network.</a:t>
            </a:r>
            <a:r>
              <a:rPr lang="en-US" sz="2000" dirty="0"/>
              <a:t> Note: the “why” joining the network is not always clear-cut for members</a:t>
            </a:r>
          </a:p>
          <a:p>
            <a:pPr marL="0" indent="0">
              <a:buNone/>
            </a:pPr>
            <a:r>
              <a:rPr lang="en-US" sz="2000" dirty="0"/>
              <a:t> </a:t>
            </a:r>
          </a:p>
        </p:txBody>
      </p:sp>
      <p:sp>
        <p:nvSpPr>
          <p:cNvPr id="4" name="Date Placeholder 3">
            <a:extLst>
              <a:ext uri="{FF2B5EF4-FFF2-40B4-BE49-F238E27FC236}">
                <a16:creationId xmlns:a16="http://schemas.microsoft.com/office/drawing/2014/main" id="{2FB50F1A-047F-4EAE-A767-79CE08569D84}"/>
              </a:ext>
            </a:extLst>
          </p:cNvPr>
          <p:cNvSpPr>
            <a:spLocks noGrp="1"/>
          </p:cNvSpPr>
          <p:nvPr>
            <p:ph type="dt" sz="half" idx="10"/>
          </p:nvPr>
        </p:nvSpPr>
        <p:spPr/>
        <p:txBody>
          <a:bodyPr/>
          <a:lstStyle/>
          <a:p>
            <a:fld id="{CC1DAB14-D63D-4A29-859B-1163E6B65CC4}" type="datetime1">
              <a:rPr lang="en-GB" smtClean="0"/>
              <a:t>24/09/2020</a:t>
            </a:fld>
            <a:endParaRPr lang="en-GB" dirty="0"/>
          </a:p>
        </p:txBody>
      </p:sp>
      <p:sp>
        <p:nvSpPr>
          <p:cNvPr id="5" name="Slide Number Placeholder 4">
            <a:extLst>
              <a:ext uri="{FF2B5EF4-FFF2-40B4-BE49-F238E27FC236}">
                <a16:creationId xmlns:a16="http://schemas.microsoft.com/office/drawing/2014/main" id="{630361F0-8DFD-46A7-A244-5E7AD6A3C56C}"/>
              </a:ext>
            </a:extLst>
          </p:cNvPr>
          <p:cNvSpPr>
            <a:spLocks noGrp="1"/>
          </p:cNvSpPr>
          <p:nvPr>
            <p:ph type="sldNum" sz="quarter" idx="12"/>
          </p:nvPr>
        </p:nvSpPr>
        <p:spPr/>
        <p:txBody>
          <a:bodyPr/>
          <a:lstStyle/>
          <a:p>
            <a:fld id="{7645BDC5-FA86-4DA6-BB30-96BA676E059D}" type="slidenum">
              <a:rPr lang="en-GB" smtClean="0"/>
              <a:t>11</a:t>
            </a:fld>
            <a:endParaRPr lang="en-GB" dirty="0"/>
          </a:p>
        </p:txBody>
      </p:sp>
    </p:spTree>
    <p:extLst>
      <p:ext uri="{BB962C8B-B14F-4D97-AF65-F5344CB8AC3E}">
        <p14:creationId xmlns:p14="http://schemas.microsoft.com/office/powerpoint/2010/main" val="1789830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093E0-DE7E-4BF9-934B-13A5CCE659A5}"/>
              </a:ext>
            </a:extLst>
          </p:cNvPr>
          <p:cNvSpPr>
            <a:spLocks noGrp="1"/>
          </p:cNvSpPr>
          <p:nvPr>
            <p:ph type="title"/>
          </p:nvPr>
        </p:nvSpPr>
        <p:spPr/>
        <p:txBody>
          <a:bodyPr/>
          <a:lstStyle/>
          <a:p>
            <a:r>
              <a:rPr lang="nl-BE" dirty="0"/>
              <a:t>Summary break-out rooms</a:t>
            </a:r>
            <a:endParaRPr lang="en-GB" dirty="0"/>
          </a:p>
        </p:txBody>
      </p:sp>
      <p:sp>
        <p:nvSpPr>
          <p:cNvPr id="3" name="Content Placeholder 2">
            <a:extLst>
              <a:ext uri="{FF2B5EF4-FFF2-40B4-BE49-F238E27FC236}">
                <a16:creationId xmlns:a16="http://schemas.microsoft.com/office/drawing/2014/main" id="{3942CC34-06A9-41F4-B856-85870F53678C}"/>
              </a:ext>
            </a:extLst>
          </p:cNvPr>
          <p:cNvSpPr>
            <a:spLocks noGrp="1"/>
          </p:cNvSpPr>
          <p:nvPr>
            <p:ph idx="1"/>
          </p:nvPr>
        </p:nvSpPr>
        <p:spPr>
          <a:xfrm>
            <a:off x="838200" y="1615900"/>
            <a:ext cx="10515600" cy="4633898"/>
          </a:xfrm>
        </p:spPr>
        <p:txBody>
          <a:bodyPr>
            <a:noAutofit/>
          </a:bodyPr>
          <a:lstStyle/>
          <a:p>
            <a:r>
              <a:rPr lang="nl-BE" sz="2000" b="1" dirty="0"/>
              <a:t>tropEd as a </a:t>
            </a:r>
            <a:r>
              <a:rPr lang="nl-BE" sz="2000" b="1" dirty="0" err="1"/>
              <a:t>reference</a:t>
            </a:r>
            <a:r>
              <a:rPr lang="nl-BE" sz="2000" b="1" dirty="0"/>
              <a:t> </a:t>
            </a:r>
            <a:r>
              <a:rPr lang="nl-BE" sz="2000" b="1" dirty="0" err="1"/>
              <a:t>institution</a:t>
            </a:r>
            <a:r>
              <a:rPr lang="nl-BE" sz="2000" b="1" dirty="0"/>
              <a:t> </a:t>
            </a:r>
            <a:r>
              <a:rPr lang="nl-BE" sz="2000" dirty="0"/>
              <a:t>(</a:t>
            </a:r>
            <a:r>
              <a:rPr lang="nl-BE" sz="2000" dirty="0" err="1"/>
              <a:t>Mod</a:t>
            </a:r>
            <a:r>
              <a:rPr lang="nl-BE" sz="2000" dirty="0"/>
              <a:t>. RR/RR rep. </a:t>
            </a:r>
            <a:r>
              <a:rPr lang="nl-BE" sz="2000" dirty="0" err="1"/>
              <a:t>Rec</a:t>
            </a:r>
            <a:r>
              <a:rPr lang="nl-BE" sz="2000" dirty="0"/>
              <a:t>. 114:00)</a:t>
            </a:r>
          </a:p>
          <a:p>
            <a:pPr marL="0" indent="0">
              <a:buNone/>
            </a:pPr>
            <a:endParaRPr lang="nl-BE" sz="2000" dirty="0"/>
          </a:p>
          <a:p>
            <a:pPr lvl="1"/>
            <a:r>
              <a:rPr lang="en-GB" sz="2000" dirty="0"/>
              <a:t>Present mission statement</a:t>
            </a:r>
          </a:p>
          <a:p>
            <a:pPr lvl="2"/>
            <a:r>
              <a:rPr lang="en-GB" sz="1600" dirty="0"/>
              <a:t>How can we measure / monitor our </a:t>
            </a:r>
            <a:r>
              <a:rPr lang="en-GB" sz="1600" dirty="0">
                <a:highlight>
                  <a:srgbClr val="00FF00"/>
                </a:highlight>
              </a:rPr>
              <a:t>contribution to sustainable development</a:t>
            </a:r>
            <a:r>
              <a:rPr lang="en-GB" sz="1600" dirty="0"/>
              <a:t>? SD language needed? Can we publish the impact of our graduates (based on surveys)? Publishable public annual report would help!</a:t>
            </a:r>
          </a:p>
          <a:p>
            <a:pPr lvl="2"/>
            <a:r>
              <a:rPr lang="en-GB" sz="1600" dirty="0">
                <a:highlight>
                  <a:srgbClr val="00FF00"/>
                </a:highlight>
              </a:rPr>
              <a:t>Open to non-HEI and undergraduate education </a:t>
            </a:r>
            <a:r>
              <a:rPr lang="en-GB" sz="1600" dirty="0"/>
              <a:t>(especially related to internationalisation of tropEd)?</a:t>
            </a:r>
          </a:p>
          <a:p>
            <a:pPr lvl="2"/>
            <a:r>
              <a:rPr lang="en-GB" sz="1600" dirty="0">
                <a:highlight>
                  <a:srgbClr val="00FF00"/>
                </a:highlight>
              </a:rPr>
              <a:t>“LMIC societies” is confusing</a:t>
            </a:r>
            <a:r>
              <a:rPr lang="en-GB" sz="1600" dirty="0"/>
              <a:t>/unexpected terminology</a:t>
            </a:r>
          </a:p>
          <a:p>
            <a:pPr marL="914400" lvl="2" indent="0">
              <a:buNone/>
            </a:pPr>
            <a:endParaRPr lang="en-GB" sz="1600" dirty="0"/>
          </a:p>
          <a:p>
            <a:pPr lvl="1"/>
            <a:r>
              <a:rPr lang="en-GB" sz="2000" dirty="0"/>
              <a:t>Reference role</a:t>
            </a:r>
          </a:p>
          <a:p>
            <a:pPr lvl="2"/>
            <a:r>
              <a:rPr lang="en-GB" sz="1600" dirty="0"/>
              <a:t>Who looks to us? Especially smaller institutions wanting to developing their QA?</a:t>
            </a:r>
          </a:p>
          <a:p>
            <a:pPr lvl="2"/>
            <a:r>
              <a:rPr lang="en-GB" sz="1600" dirty="0"/>
              <a:t>How do we proof our reference role: through (joint) courses?</a:t>
            </a:r>
          </a:p>
          <a:p>
            <a:pPr lvl="2"/>
            <a:r>
              <a:rPr lang="en-GB" sz="1600" dirty="0">
                <a:highlight>
                  <a:srgbClr val="00FF00"/>
                </a:highlight>
              </a:rPr>
              <a:t>Need to improve visibility </a:t>
            </a:r>
            <a:r>
              <a:rPr lang="en-GB" sz="1600" dirty="0"/>
              <a:t>(intentional visibility is very important)</a:t>
            </a:r>
          </a:p>
          <a:p>
            <a:pPr lvl="2"/>
            <a:r>
              <a:rPr lang="en-GB" sz="1600" dirty="0">
                <a:highlight>
                  <a:srgbClr val="00FF00"/>
                </a:highlight>
              </a:rPr>
              <a:t>More formally sharing of ideas and practices</a:t>
            </a:r>
          </a:p>
          <a:p>
            <a:pPr lvl="2"/>
            <a:endParaRPr lang="en-GB" sz="1600" dirty="0">
              <a:highlight>
                <a:srgbClr val="00FF00"/>
              </a:highlight>
            </a:endParaRPr>
          </a:p>
          <a:p>
            <a:pPr lvl="1"/>
            <a:r>
              <a:rPr lang="en-GB" sz="2000" dirty="0"/>
              <a:t>Financial component does exist: reference as </a:t>
            </a:r>
            <a:r>
              <a:rPr lang="en-GB" sz="2000" dirty="0">
                <a:highlight>
                  <a:srgbClr val="00FF00"/>
                </a:highlight>
              </a:rPr>
              <a:t>marketing channel </a:t>
            </a:r>
            <a:r>
              <a:rPr lang="en-GB" sz="2000" dirty="0"/>
              <a:t>for our courses</a:t>
            </a:r>
          </a:p>
          <a:p>
            <a:pPr lvl="2"/>
            <a:endParaRPr lang="en-GB" sz="1600" dirty="0"/>
          </a:p>
        </p:txBody>
      </p:sp>
      <p:sp>
        <p:nvSpPr>
          <p:cNvPr id="4" name="Date Placeholder 3">
            <a:extLst>
              <a:ext uri="{FF2B5EF4-FFF2-40B4-BE49-F238E27FC236}">
                <a16:creationId xmlns:a16="http://schemas.microsoft.com/office/drawing/2014/main" id="{2FB50F1A-047F-4EAE-A767-79CE08569D84}"/>
              </a:ext>
            </a:extLst>
          </p:cNvPr>
          <p:cNvSpPr>
            <a:spLocks noGrp="1"/>
          </p:cNvSpPr>
          <p:nvPr>
            <p:ph type="dt" sz="half" idx="10"/>
          </p:nvPr>
        </p:nvSpPr>
        <p:spPr/>
        <p:txBody>
          <a:bodyPr/>
          <a:lstStyle/>
          <a:p>
            <a:fld id="{CC1DAB14-D63D-4A29-859B-1163E6B65CC4}" type="datetime1">
              <a:rPr lang="en-GB" smtClean="0"/>
              <a:t>24/09/2020</a:t>
            </a:fld>
            <a:endParaRPr lang="en-GB" dirty="0"/>
          </a:p>
        </p:txBody>
      </p:sp>
      <p:sp>
        <p:nvSpPr>
          <p:cNvPr id="5" name="Slide Number Placeholder 4">
            <a:extLst>
              <a:ext uri="{FF2B5EF4-FFF2-40B4-BE49-F238E27FC236}">
                <a16:creationId xmlns:a16="http://schemas.microsoft.com/office/drawing/2014/main" id="{630361F0-8DFD-46A7-A244-5E7AD6A3C56C}"/>
              </a:ext>
            </a:extLst>
          </p:cNvPr>
          <p:cNvSpPr>
            <a:spLocks noGrp="1"/>
          </p:cNvSpPr>
          <p:nvPr>
            <p:ph type="sldNum" sz="quarter" idx="12"/>
          </p:nvPr>
        </p:nvSpPr>
        <p:spPr/>
        <p:txBody>
          <a:bodyPr/>
          <a:lstStyle/>
          <a:p>
            <a:fld id="{7645BDC5-FA86-4DA6-BB30-96BA676E059D}" type="slidenum">
              <a:rPr lang="en-GB" smtClean="0"/>
              <a:t>12</a:t>
            </a:fld>
            <a:endParaRPr lang="en-GB"/>
          </a:p>
        </p:txBody>
      </p:sp>
    </p:spTree>
    <p:extLst>
      <p:ext uri="{BB962C8B-B14F-4D97-AF65-F5344CB8AC3E}">
        <p14:creationId xmlns:p14="http://schemas.microsoft.com/office/powerpoint/2010/main" val="3842572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4074F-8E01-4FC9-B467-A167C6D03149}"/>
              </a:ext>
            </a:extLst>
          </p:cNvPr>
          <p:cNvSpPr>
            <a:spLocks noGrp="1"/>
          </p:cNvSpPr>
          <p:nvPr>
            <p:ph type="title"/>
          </p:nvPr>
        </p:nvSpPr>
        <p:spPr/>
        <p:txBody>
          <a:bodyPr/>
          <a:lstStyle/>
          <a:p>
            <a:r>
              <a:rPr lang="nl-BE" dirty="0" err="1"/>
              <a:t>Vision</a:t>
            </a:r>
            <a:r>
              <a:rPr lang="nl-BE" dirty="0"/>
              <a:t> / Mission </a:t>
            </a:r>
            <a:r>
              <a:rPr lang="nl-BE" dirty="0" err="1"/>
              <a:t>reviewed</a:t>
            </a:r>
            <a:endParaRPr lang="en-GB" dirty="0"/>
          </a:p>
        </p:txBody>
      </p:sp>
      <p:sp>
        <p:nvSpPr>
          <p:cNvPr id="3" name="Content Placeholder 2">
            <a:extLst>
              <a:ext uri="{FF2B5EF4-FFF2-40B4-BE49-F238E27FC236}">
                <a16:creationId xmlns:a16="http://schemas.microsoft.com/office/drawing/2014/main" id="{7D28FB28-222C-48C5-AD0D-41E57C2277F9}"/>
              </a:ext>
            </a:extLst>
          </p:cNvPr>
          <p:cNvSpPr>
            <a:spLocks noGrp="1"/>
          </p:cNvSpPr>
          <p:nvPr>
            <p:ph idx="1"/>
          </p:nvPr>
        </p:nvSpPr>
        <p:spPr/>
        <p:txBody>
          <a:bodyPr/>
          <a:lstStyle/>
          <a:p>
            <a:endParaRPr lang="en-GB"/>
          </a:p>
        </p:txBody>
      </p:sp>
      <p:sp>
        <p:nvSpPr>
          <p:cNvPr id="4" name="Date Placeholder 3">
            <a:extLst>
              <a:ext uri="{FF2B5EF4-FFF2-40B4-BE49-F238E27FC236}">
                <a16:creationId xmlns:a16="http://schemas.microsoft.com/office/drawing/2014/main" id="{BEE2395F-4AC3-4597-8710-7C8BD218A554}"/>
              </a:ext>
            </a:extLst>
          </p:cNvPr>
          <p:cNvSpPr>
            <a:spLocks noGrp="1"/>
          </p:cNvSpPr>
          <p:nvPr>
            <p:ph type="dt" sz="half" idx="10"/>
          </p:nvPr>
        </p:nvSpPr>
        <p:spPr/>
        <p:txBody>
          <a:bodyPr/>
          <a:lstStyle/>
          <a:p>
            <a:fld id="{CC1DAB14-D63D-4A29-859B-1163E6B65CC4}" type="datetime1">
              <a:rPr lang="en-GB" smtClean="0"/>
              <a:t>24/09/2020</a:t>
            </a:fld>
            <a:endParaRPr lang="en-GB"/>
          </a:p>
        </p:txBody>
      </p:sp>
      <p:sp>
        <p:nvSpPr>
          <p:cNvPr id="5" name="Slide Number Placeholder 4">
            <a:extLst>
              <a:ext uri="{FF2B5EF4-FFF2-40B4-BE49-F238E27FC236}">
                <a16:creationId xmlns:a16="http://schemas.microsoft.com/office/drawing/2014/main" id="{5E6588A8-ACA0-4F1F-9AB5-B6F24A3E997A}"/>
              </a:ext>
            </a:extLst>
          </p:cNvPr>
          <p:cNvSpPr>
            <a:spLocks noGrp="1"/>
          </p:cNvSpPr>
          <p:nvPr>
            <p:ph type="sldNum" sz="quarter" idx="12"/>
          </p:nvPr>
        </p:nvSpPr>
        <p:spPr/>
        <p:txBody>
          <a:bodyPr/>
          <a:lstStyle/>
          <a:p>
            <a:fld id="{7645BDC5-FA86-4DA6-BB30-96BA676E059D}" type="slidenum">
              <a:rPr lang="en-GB" smtClean="0"/>
              <a:t>13</a:t>
            </a:fld>
            <a:endParaRPr lang="en-GB"/>
          </a:p>
        </p:txBody>
      </p:sp>
    </p:spTree>
    <p:extLst>
      <p:ext uri="{BB962C8B-B14F-4D97-AF65-F5344CB8AC3E}">
        <p14:creationId xmlns:p14="http://schemas.microsoft.com/office/powerpoint/2010/main" val="381004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C7943-5C19-4E9E-B0B9-BB85CB0EBB05}"/>
              </a:ext>
            </a:extLst>
          </p:cNvPr>
          <p:cNvSpPr>
            <a:spLocks noGrp="1"/>
          </p:cNvSpPr>
          <p:nvPr>
            <p:ph type="title"/>
          </p:nvPr>
        </p:nvSpPr>
        <p:spPr/>
        <p:txBody>
          <a:bodyPr/>
          <a:lstStyle/>
          <a:p>
            <a:r>
              <a:rPr lang="nl-BE" dirty="0"/>
              <a:t>Reminder: </a:t>
            </a:r>
            <a:r>
              <a:rPr lang="nl-BE" i="1" dirty="0"/>
              <a:t>2013-2017 Log-Frame</a:t>
            </a:r>
            <a:endParaRPr lang="en-GB" i="1" dirty="0"/>
          </a:p>
        </p:txBody>
      </p:sp>
      <p:sp>
        <p:nvSpPr>
          <p:cNvPr id="3" name="Content Placeholder 2">
            <a:extLst>
              <a:ext uri="{FF2B5EF4-FFF2-40B4-BE49-F238E27FC236}">
                <a16:creationId xmlns:a16="http://schemas.microsoft.com/office/drawing/2014/main" id="{EA8A2A6A-8CD2-40DC-AF50-D70B19A32C10}"/>
              </a:ext>
            </a:extLst>
          </p:cNvPr>
          <p:cNvSpPr>
            <a:spLocks noGrp="1"/>
          </p:cNvSpPr>
          <p:nvPr>
            <p:ph idx="1"/>
          </p:nvPr>
        </p:nvSpPr>
        <p:spPr/>
        <p:txBody>
          <a:bodyPr/>
          <a:lstStyle/>
          <a:p>
            <a:pPr marL="0" indent="0">
              <a:buNone/>
            </a:pPr>
            <a:r>
              <a:rPr lang="en-GB" i="1" dirty="0"/>
              <a:t>Present mission statement</a:t>
            </a:r>
          </a:p>
          <a:p>
            <a:pPr marL="0" indent="0">
              <a:buNone/>
            </a:pPr>
            <a:endParaRPr lang="en-GB" i="1" dirty="0"/>
          </a:p>
          <a:p>
            <a:pPr marL="0" indent="0">
              <a:buNone/>
            </a:pPr>
            <a:r>
              <a:rPr lang="en-GB" i="1" dirty="0"/>
              <a:t>To contribute to sustainable development particularly in low and middle income societies through quality assured collaborative postgraduate education and training in global/international health </a:t>
            </a:r>
          </a:p>
          <a:p>
            <a:endParaRPr lang="en-GB" dirty="0"/>
          </a:p>
        </p:txBody>
      </p:sp>
      <p:sp>
        <p:nvSpPr>
          <p:cNvPr id="4" name="Date Placeholder 3">
            <a:extLst>
              <a:ext uri="{FF2B5EF4-FFF2-40B4-BE49-F238E27FC236}">
                <a16:creationId xmlns:a16="http://schemas.microsoft.com/office/drawing/2014/main" id="{8F30749C-00BC-46AA-A1C9-968CB778622C}"/>
              </a:ext>
            </a:extLst>
          </p:cNvPr>
          <p:cNvSpPr>
            <a:spLocks noGrp="1"/>
          </p:cNvSpPr>
          <p:nvPr>
            <p:ph type="dt" sz="half" idx="10"/>
          </p:nvPr>
        </p:nvSpPr>
        <p:spPr/>
        <p:txBody>
          <a:bodyPr/>
          <a:lstStyle/>
          <a:p>
            <a:fld id="{82AADBEA-8D5A-48DB-8C9D-46B0A697412F}" type="datetime1">
              <a:rPr lang="en-GB" smtClean="0"/>
              <a:t>24/09/2020</a:t>
            </a:fld>
            <a:endParaRPr lang="en-GB"/>
          </a:p>
        </p:txBody>
      </p:sp>
      <p:sp>
        <p:nvSpPr>
          <p:cNvPr id="5" name="Slide Number Placeholder 4">
            <a:extLst>
              <a:ext uri="{FF2B5EF4-FFF2-40B4-BE49-F238E27FC236}">
                <a16:creationId xmlns:a16="http://schemas.microsoft.com/office/drawing/2014/main" id="{7BA6DD11-84CA-4EB3-A5B0-D6C37887684C}"/>
              </a:ext>
            </a:extLst>
          </p:cNvPr>
          <p:cNvSpPr>
            <a:spLocks noGrp="1"/>
          </p:cNvSpPr>
          <p:nvPr>
            <p:ph type="sldNum" sz="quarter" idx="12"/>
          </p:nvPr>
        </p:nvSpPr>
        <p:spPr/>
        <p:txBody>
          <a:bodyPr/>
          <a:lstStyle/>
          <a:p>
            <a:fld id="{7645BDC5-FA86-4DA6-BB30-96BA676E059D}" type="slidenum">
              <a:rPr lang="en-GB" smtClean="0"/>
              <a:t>2</a:t>
            </a:fld>
            <a:endParaRPr lang="en-GB"/>
          </a:p>
        </p:txBody>
      </p:sp>
      <p:pic>
        <p:nvPicPr>
          <p:cNvPr id="6" name="Picture 5" descr="A picture containing drawing, food&#10;&#10;Description automatically generated">
            <a:extLst>
              <a:ext uri="{FF2B5EF4-FFF2-40B4-BE49-F238E27FC236}">
                <a16:creationId xmlns:a16="http://schemas.microsoft.com/office/drawing/2014/main" id="{9E832080-09FC-4673-8259-61193868E9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5736" y="449336"/>
            <a:ext cx="1731809" cy="672868"/>
          </a:xfrm>
          <a:prstGeom prst="rect">
            <a:avLst/>
          </a:prstGeom>
        </p:spPr>
      </p:pic>
    </p:spTree>
    <p:extLst>
      <p:ext uri="{BB962C8B-B14F-4D97-AF65-F5344CB8AC3E}">
        <p14:creationId xmlns:p14="http://schemas.microsoft.com/office/powerpoint/2010/main" val="897588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5F348-6FD7-4ECB-8484-2447B4E1064A}"/>
              </a:ext>
            </a:extLst>
          </p:cNvPr>
          <p:cNvSpPr>
            <a:spLocks noGrp="1"/>
          </p:cNvSpPr>
          <p:nvPr>
            <p:ph type="title"/>
          </p:nvPr>
        </p:nvSpPr>
        <p:spPr>
          <a:xfrm>
            <a:off x="838200" y="365125"/>
            <a:ext cx="8584580" cy="1325563"/>
          </a:xfrm>
        </p:spPr>
        <p:txBody>
          <a:bodyPr>
            <a:normAutofit/>
          </a:bodyPr>
          <a:lstStyle/>
          <a:p>
            <a:r>
              <a:rPr lang="en-US" sz="4000" dirty="0"/>
              <a:t>Vision consensus (from SWOT-Rabat)</a:t>
            </a:r>
          </a:p>
        </p:txBody>
      </p:sp>
      <p:sp>
        <p:nvSpPr>
          <p:cNvPr id="3" name="Content Placeholder 2">
            <a:extLst>
              <a:ext uri="{FF2B5EF4-FFF2-40B4-BE49-F238E27FC236}">
                <a16:creationId xmlns:a16="http://schemas.microsoft.com/office/drawing/2014/main" id="{8CD660B5-F667-4ABE-8C7E-2B0176EAB374}"/>
              </a:ext>
            </a:extLst>
          </p:cNvPr>
          <p:cNvSpPr>
            <a:spLocks noGrp="1"/>
          </p:cNvSpPr>
          <p:nvPr>
            <p:ph idx="1"/>
          </p:nvPr>
        </p:nvSpPr>
        <p:spPr>
          <a:xfrm>
            <a:off x="838200" y="1663065"/>
            <a:ext cx="10515600" cy="4554855"/>
          </a:xfrm>
        </p:spPr>
        <p:txBody>
          <a:bodyPr>
            <a:normAutofit/>
          </a:bodyPr>
          <a:lstStyle/>
          <a:p>
            <a:pPr marL="0" indent="0">
              <a:buNone/>
            </a:pPr>
            <a:r>
              <a:rPr lang="en-GB" dirty="0"/>
              <a:t>tropEd aims to be:</a:t>
            </a:r>
          </a:p>
          <a:p>
            <a:pPr marL="0" indent="0">
              <a:buNone/>
            </a:pPr>
            <a:endParaRPr lang="en-GB" dirty="0"/>
          </a:p>
          <a:p>
            <a:r>
              <a:rPr lang="en-GB" dirty="0"/>
              <a:t>The reference network for collaborative learning</a:t>
            </a:r>
          </a:p>
          <a:p>
            <a:pPr lvl="1"/>
            <a:r>
              <a:rPr lang="en-GB" dirty="0"/>
              <a:t>on postgraduate International Health /Global Health education</a:t>
            </a:r>
          </a:p>
          <a:p>
            <a:pPr lvl="1"/>
            <a:r>
              <a:rPr lang="en-GB" dirty="0"/>
              <a:t>and quality assurance,</a:t>
            </a:r>
          </a:p>
          <a:p>
            <a:pPr lvl="1"/>
            <a:r>
              <a:rPr lang="en-GB" dirty="0"/>
              <a:t>among global stakeholders (individuals and institutions)</a:t>
            </a:r>
          </a:p>
          <a:p>
            <a:r>
              <a:rPr lang="en-GB" dirty="0"/>
              <a:t>Setting the standard for </a:t>
            </a:r>
          </a:p>
          <a:p>
            <a:pPr lvl="1"/>
            <a:r>
              <a:rPr lang="en-GB" dirty="0"/>
              <a:t>physical and virtual mobility of students and lecturers</a:t>
            </a:r>
          </a:p>
          <a:p>
            <a:pPr lvl="1"/>
            <a:r>
              <a:rPr lang="en-GB" dirty="0"/>
              <a:t>and mutual credit recognition,</a:t>
            </a:r>
          </a:p>
          <a:p>
            <a:pPr lvl="1"/>
            <a:r>
              <a:rPr lang="en-GB" dirty="0"/>
              <a:t>to enable the most valuable learning and teaching experiences</a:t>
            </a:r>
          </a:p>
          <a:p>
            <a:pPr marL="0" indent="0">
              <a:buNone/>
            </a:pPr>
            <a:endParaRPr lang="en-GB" dirty="0"/>
          </a:p>
        </p:txBody>
      </p:sp>
      <p:sp>
        <p:nvSpPr>
          <p:cNvPr id="4" name="Date Placeholder 3">
            <a:extLst>
              <a:ext uri="{FF2B5EF4-FFF2-40B4-BE49-F238E27FC236}">
                <a16:creationId xmlns:a16="http://schemas.microsoft.com/office/drawing/2014/main" id="{3FE9881C-A378-4A0B-B408-382AC85FE4C3}"/>
              </a:ext>
            </a:extLst>
          </p:cNvPr>
          <p:cNvSpPr>
            <a:spLocks noGrp="1"/>
          </p:cNvSpPr>
          <p:nvPr>
            <p:ph type="dt" sz="half" idx="10"/>
          </p:nvPr>
        </p:nvSpPr>
        <p:spPr/>
        <p:txBody>
          <a:bodyPr/>
          <a:lstStyle/>
          <a:p>
            <a:fld id="{376B454B-75BD-4D8E-8317-91C23B1A5EAC}" type="datetime1">
              <a:rPr lang="en-GB" smtClean="0"/>
              <a:t>24/09/2020</a:t>
            </a:fld>
            <a:endParaRPr lang="en-GB"/>
          </a:p>
        </p:txBody>
      </p:sp>
      <p:sp>
        <p:nvSpPr>
          <p:cNvPr id="5" name="Slide Number Placeholder 4">
            <a:extLst>
              <a:ext uri="{FF2B5EF4-FFF2-40B4-BE49-F238E27FC236}">
                <a16:creationId xmlns:a16="http://schemas.microsoft.com/office/drawing/2014/main" id="{2EA8C36A-3E4D-4BAE-B985-CA35F9D3610B}"/>
              </a:ext>
            </a:extLst>
          </p:cNvPr>
          <p:cNvSpPr>
            <a:spLocks noGrp="1"/>
          </p:cNvSpPr>
          <p:nvPr>
            <p:ph type="sldNum" sz="quarter" idx="12"/>
          </p:nvPr>
        </p:nvSpPr>
        <p:spPr/>
        <p:txBody>
          <a:bodyPr/>
          <a:lstStyle/>
          <a:p>
            <a:fld id="{7645BDC5-FA86-4DA6-BB30-96BA676E059D}" type="slidenum">
              <a:rPr lang="en-GB" smtClean="0"/>
              <a:t>3</a:t>
            </a:fld>
            <a:endParaRPr lang="en-GB"/>
          </a:p>
        </p:txBody>
      </p:sp>
      <p:pic>
        <p:nvPicPr>
          <p:cNvPr id="6" name="Picture 5" descr="A picture containing drawing, food&#10;&#10;Description automatically generated">
            <a:extLst>
              <a:ext uri="{FF2B5EF4-FFF2-40B4-BE49-F238E27FC236}">
                <a16:creationId xmlns:a16="http://schemas.microsoft.com/office/drawing/2014/main" id="{20427CA1-9160-4AF1-B4B2-97C8752371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5736" y="449336"/>
            <a:ext cx="1731809" cy="672868"/>
          </a:xfrm>
          <a:prstGeom prst="rect">
            <a:avLst/>
          </a:prstGeom>
        </p:spPr>
      </p:pic>
    </p:spTree>
    <p:extLst>
      <p:ext uri="{BB962C8B-B14F-4D97-AF65-F5344CB8AC3E}">
        <p14:creationId xmlns:p14="http://schemas.microsoft.com/office/powerpoint/2010/main" val="3178783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16FFB-5757-4F26-BC34-8EF79C98328C}"/>
              </a:ext>
            </a:extLst>
          </p:cNvPr>
          <p:cNvSpPr>
            <a:spLocks noGrp="1"/>
          </p:cNvSpPr>
          <p:nvPr>
            <p:ph type="title"/>
          </p:nvPr>
        </p:nvSpPr>
        <p:spPr/>
        <p:txBody>
          <a:bodyPr/>
          <a:lstStyle/>
          <a:p>
            <a:r>
              <a:rPr lang="nl-BE" dirty="0"/>
              <a:t>Mission: </a:t>
            </a:r>
            <a:r>
              <a:rPr lang="nl-BE" dirty="0" err="1"/>
              <a:t>through</a:t>
            </a:r>
            <a:r>
              <a:rPr lang="nl-BE" dirty="0"/>
              <a:t>…</a:t>
            </a:r>
            <a:endParaRPr lang="en-GB" dirty="0"/>
          </a:p>
        </p:txBody>
      </p:sp>
      <p:sp>
        <p:nvSpPr>
          <p:cNvPr id="3" name="Content Placeholder 2">
            <a:extLst>
              <a:ext uri="{FF2B5EF4-FFF2-40B4-BE49-F238E27FC236}">
                <a16:creationId xmlns:a16="http://schemas.microsoft.com/office/drawing/2014/main" id="{66DD8935-3E2A-4416-B65A-8448FDBB79E4}"/>
              </a:ext>
            </a:extLst>
          </p:cNvPr>
          <p:cNvSpPr>
            <a:spLocks noGrp="1"/>
          </p:cNvSpPr>
          <p:nvPr>
            <p:ph idx="1"/>
          </p:nvPr>
        </p:nvSpPr>
        <p:spPr>
          <a:xfrm>
            <a:off x="838200" y="1825624"/>
            <a:ext cx="10515600" cy="4071837"/>
          </a:xfrm>
        </p:spPr>
        <p:txBody>
          <a:bodyPr>
            <a:normAutofit/>
          </a:bodyPr>
          <a:lstStyle/>
          <a:p>
            <a:pPr lvl="1"/>
            <a:r>
              <a:rPr lang="en-US" sz="3200" dirty="0"/>
              <a:t>building a sustainable and dynamic network with diverse members</a:t>
            </a:r>
          </a:p>
          <a:p>
            <a:pPr lvl="1"/>
            <a:r>
              <a:rPr lang="en-US" sz="3200" dirty="0"/>
              <a:t>enabling exchange for the development of a quality culture in IH/GH education </a:t>
            </a:r>
          </a:p>
          <a:p>
            <a:pPr lvl="1"/>
            <a:r>
              <a:rPr lang="en-US" sz="3200" dirty="0"/>
              <a:t>peer-review and sharing of courses, </a:t>
            </a:r>
          </a:p>
          <a:p>
            <a:pPr lvl="1"/>
            <a:r>
              <a:rPr lang="en-US" sz="3200" dirty="0"/>
              <a:t>the participation and mentoring (?) of IH/GH students </a:t>
            </a:r>
          </a:p>
          <a:p>
            <a:pPr lvl="1"/>
            <a:r>
              <a:rPr lang="en-US" sz="3200" dirty="0"/>
              <a:t>the development of joint educational projects (?)</a:t>
            </a:r>
          </a:p>
          <a:p>
            <a:pPr lvl="1"/>
            <a:r>
              <a:rPr lang="en-US" sz="3200" dirty="0"/>
              <a:t>and promotion of the network</a:t>
            </a:r>
          </a:p>
        </p:txBody>
      </p:sp>
      <p:sp>
        <p:nvSpPr>
          <p:cNvPr id="4" name="Date Placeholder 3">
            <a:extLst>
              <a:ext uri="{FF2B5EF4-FFF2-40B4-BE49-F238E27FC236}">
                <a16:creationId xmlns:a16="http://schemas.microsoft.com/office/drawing/2014/main" id="{8FD46BF7-D4A0-415F-AB2A-FE6022EE5377}"/>
              </a:ext>
            </a:extLst>
          </p:cNvPr>
          <p:cNvSpPr>
            <a:spLocks noGrp="1"/>
          </p:cNvSpPr>
          <p:nvPr>
            <p:ph type="dt" sz="half" idx="10"/>
          </p:nvPr>
        </p:nvSpPr>
        <p:spPr/>
        <p:txBody>
          <a:bodyPr/>
          <a:lstStyle/>
          <a:p>
            <a:fld id="{42286C1D-3032-4465-B5A3-47C51281E9BB}" type="datetime1">
              <a:rPr lang="en-GB" smtClean="0"/>
              <a:t>24/09/2020</a:t>
            </a:fld>
            <a:endParaRPr lang="en-GB"/>
          </a:p>
        </p:txBody>
      </p:sp>
      <p:sp>
        <p:nvSpPr>
          <p:cNvPr id="5" name="Slide Number Placeholder 4">
            <a:extLst>
              <a:ext uri="{FF2B5EF4-FFF2-40B4-BE49-F238E27FC236}">
                <a16:creationId xmlns:a16="http://schemas.microsoft.com/office/drawing/2014/main" id="{35D7059E-CDF9-4BD9-99AA-D004643E4233}"/>
              </a:ext>
            </a:extLst>
          </p:cNvPr>
          <p:cNvSpPr>
            <a:spLocks noGrp="1"/>
          </p:cNvSpPr>
          <p:nvPr>
            <p:ph type="sldNum" sz="quarter" idx="12"/>
          </p:nvPr>
        </p:nvSpPr>
        <p:spPr/>
        <p:txBody>
          <a:bodyPr/>
          <a:lstStyle/>
          <a:p>
            <a:fld id="{7645BDC5-FA86-4DA6-BB30-96BA676E059D}" type="slidenum">
              <a:rPr lang="en-GB" smtClean="0"/>
              <a:t>4</a:t>
            </a:fld>
            <a:endParaRPr lang="en-GB"/>
          </a:p>
        </p:txBody>
      </p:sp>
      <p:pic>
        <p:nvPicPr>
          <p:cNvPr id="6" name="Picture 5" descr="A picture containing drawing, food&#10;&#10;Description automatically generated">
            <a:extLst>
              <a:ext uri="{FF2B5EF4-FFF2-40B4-BE49-F238E27FC236}">
                <a16:creationId xmlns:a16="http://schemas.microsoft.com/office/drawing/2014/main" id="{218AD495-2E81-40D3-9E96-A37051F5B6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5736" y="449336"/>
            <a:ext cx="1731809" cy="672868"/>
          </a:xfrm>
          <a:prstGeom prst="rect">
            <a:avLst/>
          </a:prstGeom>
        </p:spPr>
      </p:pic>
    </p:spTree>
    <p:extLst>
      <p:ext uri="{BB962C8B-B14F-4D97-AF65-F5344CB8AC3E}">
        <p14:creationId xmlns:p14="http://schemas.microsoft.com/office/powerpoint/2010/main" val="3260004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E577F-66FC-47EB-8012-F00F517B4BD1}"/>
              </a:ext>
            </a:extLst>
          </p:cNvPr>
          <p:cNvSpPr>
            <a:spLocks noGrp="1"/>
          </p:cNvSpPr>
          <p:nvPr>
            <p:ph type="title"/>
          </p:nvPr>
        </p:nvSpPr>
        <p:spPr>
          <a:xfrm>
            <a:off x="838200" y="365125"/>
            <a:ext cx="7179527" cy="1325563"/>
          </a:xfrm>
        </p:spPr>
        <p:txBody>
          <a:bodyPr>
            <a:normAutofit/>
          </a:bodyPr>
          <a:lstStyle/>
          <a:p>
            <a:r>
              <a:rPr lang="nl-BE" sz="4000" dirty="0"/>
              <a:t>For </a:t>
            </a:r>
            <a:r>
              <a:rPr lang="nl-BE" sz="4000" dirty="0" err="1"/>
              <a:t>discussion</a:t>
            </a:r>
            <a:r>
              <a:rPr lang="nl-BE" sz="4000" dirty="0"/>
              <a:t>: </a:t>
            </a:r>
            <a:r>
              <a:rPr lang="nl-BE" sz="4000" dirty="0" err="1"/>
              <a:t>refining</a:t>
            </a:r>
            <a:r>
              <a:rPr lang="nl-BE" sz="4000" dirty="0"/>
              <a:t> </a:t>
            </a:r>
            <a:r>
              <a:rPr lang="nl-BE" sz="4000" dirty="0" err="1"/>
              <a:t>the</a:t>
            </a:r>
            <a:r>
              <a:rPr lang="nl-BE" sz="4000" dirty="0"/>
              <a:t> </a:t>
            </a:r>
            <a:r>
              <a:rPr lang="nl-BE" sz="4000" b="1" dirty="0" err="1"/>
              <a:t>Vision</a:t>
            </a:r>
            <a:r>
              <a:rPr lang="nl-BE" sz="4000" dirty="0"/>
              <a:t> (</a:t>
            </a:r>
            <a:r>
              <a:rPr lang="nl-BE" sz="4000" dirty="0" err="1"/>
              <a:t>the</a:t>
            </a:r>
            <a:r>
              <a:rPr lang="nl-BE" sz="4000" dirty="0"/>
              <a:t> </a:t>
            </a:r>
            <a:r>
              <a:rPr lang="nl-BE" sz="4000" dirty="0" err="1"/>
              <a:t>What</a:t>
            </a:r>
            <a:r>
              <a:rPr lang="nl-BE" sz="4000" dirty="0"/>
              <a:t>)</a:t>
            </a:r>
            <a:endParaRPr lang="en-GB" sz="4000" dirty="0"/>
          </a:p>
        </p:txBody>
      </p:sp>
      <p:sp>
        <p:nvSpPr>
          <p:cNvPr id="3" name="Content Placeholder 2">
            <a:extLst>
              <a:ext uri="{FF2B5EF4-FFF2-40B4-BE49-F238E27FC236}">
                <a16:creationId xmlns:a16="http://schemas.microsoft.com/office/drawing/2014/main" id="{E3462B1C-BE1A-47E2-A050-404F07353073}"/>
              </a:ext>
            </a:extLst>
          </p:cNvPr>
          <p:cNvSpPr>
            <a:spLocks noGrp="1"/>
          </p:cNvSpPr>
          <p:nvPr>
            <p:ph idx="1"/>
          </p:nvPr>
        </p:nvSpPr>
        <p:spPr>
          <a:xfrm>
            <a:off x="838200" y="1813787"/>
            <a:ext cx="10515600" cy="3991395"/>
          </a:xfrm>
        </p:spPr>
        <p:txBody>
          <a:bodyPr>
            <a:normAutofit/>
          </a:bodyPr>
          <a:lstStyle/>
          <a:p>
            <a:pPr marL="514350" indent="-514350">
              <a:buFont typeface="+mj-lt"/>
              <a:buAutoNum type="arabicPeriod"/>
            </a:pPr>
            <a:r>
              <a:rPr lang="en-US" sz="3200" dirty="0"/>
              <a:t>Teaching / Learning?</a:t>
            </a:r>
          </a:p>
          <a:p>
            <a:pPr marL="457200" lvl="1" indent="0">
              <a:buNone/>
            </a:pPr>
            <a:r>
              <a:rPr lang="en-US" sz="2800" dirty="0"/>
              <a:t>Are we indeed rather a learning community or/and a teaching community? Do we feel the need to shift more explicitly from a teaching community to a learning community?</a:t>
            </a:r>
          </a:p>
          <a:p>
            <a:pPr marL="514350" indent="-514350">
              <a:buFont typeface="+mj-lt"/>
              <a:buAutoNum type="arabicPeriod"/>
            </a:pPr>
            <a:r>
              <a:rPr lang="en-US" sz="3200" dirty="0"/>
              <a:t>Reference role?</a:t>
            </a:r>
          </a:p>
          <a:p>
            <a:pPr marL="457200" lvl="1" indent="0">
              <a:buNone/>
            </a:pPr>
            <a:r>
              <a:rPr lang="en-US" sz="2800" dirty="0"/>
              <a:t>Do we have the “reference” role we wish to have? Is tropEd playing its role as authority in the field of IH/GH education? Branding? Advocacy? What is best (added) value of the network for students and lecturers in our institutions?</a:t>
            </a:r>
          </a:p>
          <a:p>
            <a:endParaRPr lang="en-US" sz="3200" dirty="0"/>
          </a:p>
        </p:txBody>
      </p:sp>
      <p:sp>
        <p:nvSpPr>
          <p:cNvPr id="4" name="Date Placeholder 3">
            <a:extLst>
              <a:ext uri="{FF2B5EF4-FFF2-40B4-BE49-F238E27FC236}">
                <a16:creationId xmlns:a16="http://schemas.microsoft.com/office/drawing/2014/main" id="{E5B6F0FA-DC65-49BA-A730-02F73F08C72B}"/>
              </a:ext>
            </a:extLst>
          </p:cNvPr>
          <p:cNvSpPr>
            <a:spLocks noGrp="1"/>
          </p:cNvSpPr>
          <p:nvPr>
            <p:ph type="dt" sz="half" idx="10"/>
          </p:nvPr>
        </p:nvSpPr>
        <p:spPr/>
        <p:txBody>
          <a:bodyPr/>
          <a:lstStyle/>
          <a:p>
            <a:fld id="{846EFB84-BCC0-4AD1-A4CF-128BC6A0FCAC}" type="datetime1">
              <a:rPr lang="en-GB" smtClean="0"/>
              <a:t>24/09/2020</a:t>
            </a:fld>
            <a:endParaRPr lang="en-GB"/>
          </a:p>
        </p:txBody>
      </p:sp>
      <p:sp>
        <p:nvSpPr>
          <p:cNvPr id="5" name="Slide Number Placeholder 4">
            <a:extLst>
              <a:ext uri="{FF2B5EF4-FFF2-40B4-BE49-F238E27FC236}">
                <a16:creationId xmlns:a16="http://schemas.microsoft.com/office/drawing/2014/main" id="{AEA62C06-6DD4-4661-A2C7-7B6AF9579656}"/>
              </a:ext>
            </a:extLst>
          </p:cNvPr>
          <p:cNvSpPr>
            <a:spLocks noGrp="1"/>
          </p:cNvSpPr>
          <p:nvPr>
            <p:ph type="sldNum" sz="quarter" idx="12"/>
          </p:nvPr>
        </p:nvSpPr>
        <p:spPr/>
        <p:txBody>
          <a:bodyPr/>
          <a:lstStyle/>
          <a:p>
            <a:fld id="{7645BDC5-FA86-4DA6-BB30-96BA676E059D}" type="slidenum">
              <a:rPr lang="en-GB" smtClean="0"/>
              <a:t>5</a:t>
            </a:fld>
            <a:endParaRPr lang="en-GB"/>
          </a:p>
        </p:txBody>
      </p:sp>
      <p:pic>
        <p:nvPicPr>
          <p:cNvPr id="6" name="Picture 5" descr="A picture containing drawing, food&#10;&#10;Description automatically generated">
            <a:extLst>
              <a:ext uri="{FF2B5EF4-FFF2-40B4-BE49-F238E27FC236}">
                <a16:creationId xmlns:a16="http://schemas.microsoft.com/office/drawing/2014/main" id="{538D7FD5-2496-43C4-9F4E-244383CD67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5736" y="449336"/>
            <a:ext cx="1731809" cy="672868"/>
          </a:xfrm>
          <a:prstGeom prst="rect">
            <a:avLst/>
          </a:prstGeom>
        </p:spPr>
      </p:pic>
    </p:spTree>
    <p:extLst>
      <p:ext uri="{BB962C8B-B14F-4D97-AF65-F5344CB8AC3E}">
        <p14:creationId xmlns:p14="http://schemas.microsoft.com/office/powerpoint/2010/main" val="950822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E577F-66FC-47EB-8012-F00F517B4BD1}"/>
              </a:ext>
            </a:extLst>
          </p:cNvPr>
          <p:cNvSpPr>
            <a:spLocks noGrp="1"/>
          </p:cNvSpPr>
          <p:nvPr>
            <p:ph type="title"/>
          </p:nvPr>
        </p:nvSpPr>
        <p:spPr>
          <a:xfrm>
            <a:off x="838200" y="365125"/>
            <a:ext cx="7012259" cy="1325563"/>
          </a:xfrm>
        </p:spPr>
        <p:txBody>
          <a:bodyPr>
            <a:normAutofit/>
          </a:bodyPr>
          <a:lstStyle/>
          <a:p>
            <a:r>
              <a:rPr lang="nl-BE" sz="4000" dirty="0"/>
              <a:t>For </a:t>
            </a:r>
            <a:r>
              <a:rPr lang="nl-BE" sz="4000" dirty="0" err="1"/>
              <a:t>discussion</a:t>
            </a:r>
            <a:r>
              <a:rPr lang="nl-BE" sz="4000" dirty="0"/>
              <a:t>: </a:t>
            </a:r>
            <a:r>
              <a:rPr lang="en-GB" sz="4000" dirty="0"/>
              <a:t>refining the </a:t>
            </a:r>
            <a:r>
              <a:rPr lang="en-GB" sz="4000" b="1" dirty="0"/>
              <a:t>Vision </a:t>
            </a:r>
            <a:r>
              <a:rPr lang="en-GB" sz="4000" dirty="0"/>
              <a:t>(the What)</a:t>
            </a:r>
          </a:p>
        </p:txBody>
      </p:sp>
      <p:sp>
        <p:nvSpPr>
          <p:cNvPr id="3" name="Content Placeholder 2">
            <a:extLst>
              <a:ext uri="{FF2B5EF4-FFF2-40B4-BE49-F238E27FC236}">
                <a16:creationId xmlns:a16="http://schemas.microsoft.com/office/drawing/2014/main" id="{E3462B1C-BE1A-47E2-A050-404F07353073}"/>
              </a:ext>
            </a:extLst>
          </p:cNvPr>
          <p:cNvSpPr>
            <a:spLocks noGrp="1"/>
          </p:cNvSpPr>
          <p:nvPr>
            <p:ph idx="1"/>
          </p:nvPr>
        </p:nvSpPr>
        <p:spPr>
          <a:xfrm>
            <a:off x="838200" y="1813786"/>
            <a:ext cx="10515600" cy="4310177"/>
          </a:xfrm>
        </p:spPr>
        <p:txBody>
          <a:bodyPr>
            <a:normAutofit/>
          </a:bodyPr>
          <a:lstStyle/>
          <a:p>
            <a:pPr marL="514350" indent="-514350">
              <a:buFont typeface="+mj-lt"/>
              <a:buAutoNum type="arabicPeriod" startAt="3"/>
            </a:pPr>
            <a:r>
              <a:rPr lang="en-GB" sz="3200" dirty="0"/>
              <a:t>Accreditation?</a:t>
            </a:r>
          </a:p>
          <a:p>
            <a:pPr marL="457200" lvl="1" indent="0">
              <a:buNone/>
            </a:pPr>
            <a:r>
              <a:rPr lang="en-GB" sz="2800" dirty="0"/>
              <a:t>Is accreditation still relevant? What is tropEd then “accrediting” and “recognizing”? How central to quality assurance? In BCN (2017) we voted in favour of becoming a certification and accreditation body?</a:t>
            </a:r>
          </a:p>
          <a:p>
            <a:pPr marL="514350" indent="-514350">
              <a:buFont typeface="+mj-lt"/>
              <a:buAutoNum type="arabicPeriod" startAt="3"/>
            </a:pPr>
            <a:r>
              <a:rPr lang="en-GB" sz="3200" dirty="0"/>
              <a:t>Membership?</a:t>
            </a:r>
          </a:p>
          <a:p>
            <a:pPr marL="457200" lvl="1" indent="0">
              <a:buNone/>
            </a:pPr>
            <a:r>
              <a:rPr lang="en-GB" sz="2800" dirty="0"/>
              <a:t>Can, do, members have different roles and levels of commitment? Should there still be “home institutions”? Is  offering courses important. Can non-HEI’s offer courses? Importance of South partners. Is the size of the network potentially problematic?</a:t>
            </a:r>
          </a:p>
          <a:p>
            <a:endParaRPr lang="en-GB" sz="3200" dirty="0"/>
          </a:p>
          <a:p>
            <a:endParaRPr lang="en-GB" sz="3200" dirty="0"/>
          </a:p>
        </p:txBody>
      </p:sp>
      <p:sp>
        <p:nvSpPr>
          <p:cNvPr id="5" name="Date Placeholder 4">
            <a:extLst>
              <a:ext uri="{FF2B5EF4-FFF2-40B4-BE49-F238E27FC236}">
                <a16:creationId xmlns:a16="http://schemas.microsoft.com/office/drawing/2014/main" id="{E128D1BA-CFE5-4B01-AEDB-16AF3249420F}"/>
              </a:ext>
            </a:extLst>
          </p:cNvPr>
          <p:cNvSpPr>
            <a:spLocks noGrp="1"/>
          </p:cNvSpPr>
          <p:nvPr>
            <p:ph type="dt" sz="half" idx="10"/>
          </p:nvPr>
        </p:nvSpPr>
        <p:spPr/>
        <p:txBody>
          <a:bodyPr/>
          <a:lstStyle/>
          <a:p>
            <a:fld id="{96466513-7A90-44F0-A79E-D0164B93DAAA}" type="datetime1">
              <a:rPr lang="en-GB" smtClean="0"/>
              <a:t>24/09/2020</a:t>
            </a:fld>
            <a:endParaRPr lang="en-GB"/>
          </a:p>
        </p:txBody>
      </p:sp>
      <p:sp>
        <p:nvSpPr>
          <p:cNvPr id="6" name="Slide Number Placeholder 5">
            <a:extLst>
              <a:ext uri="{FF2B5EF4-FFF2-40B4-BE49-F238E27FC236}">
                <a16:creationId xmlns:a16="http://schemas.microsoft.com/office/drawing/2014/main" id="{0A2C39EA-43AD-4C28-B028-7C9490203C77}"/>
              </a:ext>
            </a:extLst>
          </p:cNvPr>
          <p:cNvSpPr>
            <a:spLocks noGrp="1"/>
          </p:cNvSpPr>
          <p:nvPr>
            <p:ph type="sldNum" sz="quarter" idx="12"/>
          </p:nvPr>
        </p:nvSpPr>
        <p:spPr/>
        <p:txBody>
          <a:bodyPr/>
          <a:lstStyle/>
          <a:p>
            <a:fld id="{7645BDC5-FA86-4DA6-BB30-96BA676E059D}" type="slidenum">
              <a:rPr lang="en-GB" smtClean="0"/>
              <a:t>6</a:t>
            </a:fld>
            <a:endParaRPr lang="en-GB"/>
          </a:p>
        </p:txBody>
      </p:sp>
      <p:pic>
        <p:nvPicPr>
          <p:cNvPr id="7" name="Picture 6" descr="A picture containing drawing, food&#10;&#10;Description automatically generated">
            <a:extLst>
              <a:ext uri="{FF2B5EF4-FFF2-40B4-BE49-F238E27FC236}">
                <a16:creationId xmlns:a16="http://schemas.microsoft.com/office/drawing/2014/main" id="{C573AC94-05DA-4B44-AA1B-3460BB5017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5736" y="449336"/>
            <a:ext cx="1731809" cy="672868"/>
          </a:xfrm>
          <a:prstGeom prst="rect">
            <a:avLst/>
          </a:prstGeom>
        </p:spPr>
      </p:pic>
    </p:spTree>
    <p:extLst>
      <p:ext uri="{BB962C8B-B14F-4D97-AF65-F5344CB8AC3E}">
        <p14:creationId xmlns:p14="http://schemas.microsoft.com/office/powerpoint/2010/main" val="4033106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909B1-8BAE-44E0-9CE0-90EEF6DF8F8C}"/>
              </a:ext>
            </a:extLst>
          </p:cNvPr>
          <p:cNvSpPr>
            <a:spLocks noGrp="1"/>
          </p:cNvSpPr>
          <p:nvPr>
            <p:ph type="title"/>
          </p:nvPr>
        </p:nvSpPr>
        <p:spPr/>
        <p:txBody>
          <a:bodyPr/>
          <a:lstStyle/>
          <a:p>
            <a:r>
              <a:rPr lang="nl-BE" dirty="0"/>
              <a:t>Brainstorming / </a:t>
            </a:r>
            <a:r>
              <a:rPr lang="nl-BE" dirty="0" err="1"/>
              <a:t>Discussion</a:t>
            </a:r>
            <a:endParaRPr lang="en-GB" dirty="0"/>
          </a:p>
        </p:txBody>
      </p:sp>
      <p:sp>
        <p:nvSpPr>
          <p:cNvPr id="3" name="Content Placeholder 2">
            <a:extLst>
              <a:ext uri="{FF2B5EF4-FFF2-40B4-BE49-F238E27FC236}">
                <a16:creationId xmlns:a16="http://schemas.microsoft.com/office/drawing/2014/main" id="{A1EDCD5D-A4F0-4565-AFE0-7AC07AE9A33F}"/>
              </a:ext>
            </a:extLst>
          </p:cNvPr>
          <p:cNvSpPr>
            <a:spLocks noGrp="1"/>
          </p:cNvSpPr>
          <p:nvPr>
            <p:ph idx="1"/>
          </p:nvPr>
        </p:nvSpPr>
        <p:spPr>
          <a:xfrm>
            <a:off x="838200" y="1627464"/>
            <a:ext cx="10515600" cy="4728886"/>
          </a:xfrm>
        </p:spPr>
        <p:txBody>
          <a:bodyPr>
            <a:normAutofit fontScale="85000" lnSpcReduction="20000"/>
          </a:bodyPr>
          <a:lstStyle/>
          <a:p>
            <a:pPr marL="0" indent="0" algn="ctr">
              <a:buNone/>
            </a:pPr>
            <a:r>
              <a:rPr lang="en-US" dirty="0"/>
              <a:t>Format</a:t>
            </a:r>
          </a:p>
          <a:p>
            <a:pPr marL="0" indent="0">
              <a:buNone/>
            </a:pPr>
            <a:r>
              <a:rPr lang="en-US" dirty="0"/>
              <a:t>Introduction: 15’</a:t>
            </a:r>
          </a:p>
          <a:p>
            <a:pPr marL="0" indent="0">
              <a:buNone/>
            </a:pPr>
            <a:r>
              <a:rPr lang="en-US" dirty="0"/>
              <a:t>Breakout rooms in zoom with moderator:  45’</a:t>
            </a:r>
          </a:p>
          <a:p>
            <a:pPr marL="0" indent="0">
              <a:buNone/>
            </a:pPr>
            <a:r>
              <a:rPr lang="en-US" dirty="0"/>
              <a:t>	Learning-teaching: BP</a:t>
            </a:r>
          </a:p>
          <a:p>
            <a:pPr marL="0" indent="0">
              <a:buNone/>
            </a:pPr>
            <a:r>
              <a:rPr lang="en-US" dirty="0"/>
              <a:t>	Reference role: RR</a:t>
            </a:r>
          </a:p>
          <a:p>
            <a:pPr marL="0" indent="0">
              <a:buNone/>
            </a:pPr>
            <a:r>
              <a:rPr lang="en-US" dirty="0"/>
              <a:t>	Accreditation: CE</a:t>
            </a:r>
          </a:p>
          <a:p>
            <a:pPr marL="0" indent="0">
              <a:buNone/>
            </a:pPr>
            <a:r>
              <a:rPr lang="en-US" dirty="0"/>
              <a:t>	Membership: GvH</a:t>
            </a:r>
          </a:p>
          <a:p>
            <a:pPr marL="0" indent="0">
              <a:buNone/>
            </a:pPr>
            <a:r>
              <a:rPr lang="en-US" dirty="0"/>
              <a:t>Synthesis (FB 4 discussion / Q&amp;A) – 30’</a:t>
            </a:r>
          </a:p>
          <a:p>
            <a:pPr marL="0" indent="0">
              <a:buNone/>
            </a:pPr>
            <a:endParaRPr lang="en-US" dirty="0"/>
          </a:p>
          <a:p>
            <a:pPr marL="0" indent="0">
              <a:buNone/>
            </a:pPr>
            <a:r>
              <a:rPr lang="en-US" dirty="0"/>
              <a:t>Outcome</a:t>
            </a:r>
          </a:p>
          <a:p>
            <a:r>
              <a:rPr lang="en-US" dirty="0"/>
              <a:t>Please propose / formulate which aspect related to your topic of discussion should be in a tropEd vision statement.</a:t>
            </a:r>
          </a:p>
        </p:txBody>
      </p:sp>
      <p:sp>
        <p:nvSpPr>
          <p:cNvPr id="4" name="Date Placeholder 3">
            <a:extLst>
              <a:ext uri="{FF2B5EF4-FFF2-40B4-BE49-F238E27FC236}">
                <a16:creationId xmlns:a16="http://schemas.microsoft.com/office/drawing/2014/main" id="{444C4D0B-F149-4BED-A7D5-73FE2016D5BE}"/>
              </a:ext>
            </a:extLst>
          </p:cNvPr>
          <p:cNvSpPr>
            <a:spLocks noGrp="1"/>
          </p:cNvSpPr>
          <p:nvPr>
            <p:ph type="dt" sz="half" idx="10"/>
          </p:nvPr>
        </p:nvSpPr>
        <p:spPr/>
        <p:txBody>
          <a:bodyPr/>
          <a:lstStyle/>
          <a:p>
            <a:fld id="{09325ABD-213F-44FA-B08A-8E8DFEA82A65}" type="datetime1">
              <a:rPr lang="en-GB" smtClean="0"/>
              <a:t>24/09/2020</a:t>
            </a:fld>
            <a:endParaRPr lang="en-GB" dirty="0"/>
          </a:p>
        </p:txBody>
      </p:sp>
      <p:sp>
        <p:nvSpPr>
          <p:cNvPr id="5" name="Slide Number Placeholder 4">
            <a:extLst>
              <a:ext uri="{FF2B5EF4-FFF2-40B4-BE49-F238E27FC236}">
                <a16:creationId xmlns:a16="http://schemas.microsoft.com/office/drawing/2014/main" id="{A0BFA3EC-2243-43E1-A417-EA02EEE5A8EA}"/>
              </a:ext>
            </a:extLst>
          </p:cNvPr>
          <p:cNvSpPr>
            <a:spLocks noGrp="1"/>
          </p:cNvSpPr>
          <p:nvPr>
            <p:ph type="sldNum" sz="quarter" idx="12"/>
          </p:nvPr>
        </p:nvSpPr>
        <p:spPr/>
        <p:txBody>
          <a:bodyPr/>
          <a:lstStyle/>
          <a:p>
            <a:fld id="{7645BDC5-FA86-4DA6-BB30-96BA676E059D}" type="slidenum">
              <a:rPr lang="en-GB" smtClean="0"/>
              <a:t>7</a:t>
            </a:fld>
            <a:endParaRPr lang="en-GB"/>
          </a:p>
        </p:txBody>
      </p:sp>
      <p:pic>
        <p:nvPicPr>
          <p:cNvPr id="6" name="Picture 5" descr="A picture containing drawing, food&#10;&#10;Description automatically generated">
            <a:extLst>
              <a:ext uri="{FF2B5EF4-FFF2-40B4-BE49-F238E27FC236}">
                <a16:creationId xmlns:a16="http://schemas.microsoft.com/office/drawing/2014/main" id="{B82BC98A-3164-44E3-9C7B-8C67B4001C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5736" y="449336"/>
            <a:ext cx="1731809" cy="672868"/>
          </a:xfrm>
          <a:prstGeom prst="rect">
            <a:avLst/>
          </a:prstGeom>
        </p:spPr>
      </p:pic>
    </p:spTree>
    <p:extLst>
      <p:ext uri="{BB962C8B-B14F-4D97-AF65-F5344CB8AC3E}">
        <p14:creationId xmlns:p14="http://schemas.microsoft.com/office/powerpoint/2010/main" val="2125465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E577F-66FC-47EB-8012-F00F517B4BD1}"/>
              </a:ext>
            </a:extLst>
          </p:cNvPr>
          <p:cNvSpPr>
            <a:spLocks noGrp="1"/>
          </p:cNvSpPr>
          <p:nvPr>
            <p:ph type="title"/>
          </p:nvPr>
        </p:nvSpPr>
        <p:spPr>
          <a:xfrm>
            <a:off x="838200" y="365125"/>
            <a:ext cx="8763000" cy="1325563"/>
          </a:xfrm>
        </p:spPr>
        <p:txBody>
          <a:bodyPr/>
          <a:lstStyle/>
          <a:p>
            <a:r>
              <a:rPr lang="nl-BE" dirty="0"/>
              <a:t>For </a:t>
            </a:r>
            <a:r>
              <a:rPr lang="nl-BE" dirty="0" err="1"/>
              <a:t>discussion</a:t>
            </a:r>
            <a:r>
              <a:rPr lang="nl-BE" dirty="0"/>
              <a:t> </a:t>
            </a:r>
            <a:r>
              <a:rPr lang="nl-BE" dirty="0" err="1"/>
              <a:t>related</a:t>
            </a:r>
            <a:r>
              <a:rPr lang="nl-BE" dirty="0"/>
              <a:t> </a:t>
            </a:r>
            <a:r>
              <a:rPr lang="nl-BE" dirty="0" err="1"/>
              <a:t>to</a:t>
            </a:r>
            <a:r>
              <a:rPr lang="nl-BE" dirty="0"/>
              <a:t> </a:t>
            </a:r>
            <a:r>
              <a:rPr lang="nl-BE" dirty="0" err="1"/>
              <a:t>the</a:t>
            </a:r>
            <a:r>
              <a:rPr lang="nl-BE" dirty="0"/>
              <a:t> </a:t>
            </a:r>
            <a:r>
              <a:rPr lang="nl-BE" b="1" dirty="0"/>
              <a:t>How</a:t>
            </a:r>
            <a:r>
              <a:rPr lang="nl-BE" dirty="0"/>
              <a:t> ? – for a </a:t>
            </a:r>
            <a:r>
              <a:rPr lang="nl-BE" dirty="0" err="1"/>
              <a:t>subsequent</a:t>
            </a:r>
            <a:r>
              <a:rPr lang="nl-BE" dirty="0"/>
              <a:t> GA (in </a:t>
            </a:r>
            <a:r>
              <a:rPr lang="nl-BE" dirty="0" err="1"/>
              <a:t>fall</a:t>
            </a:r>
            <a:r>
              <a:rPr lang="nl-BE" dirty="0"/>
              <a:t>)</a:t>
            </a:r>
            <a:endParaRPr lang="en-GB" dirty="0"/>
          </a:p>
        </p:txBody>
      </p:sp>
      <p:sp>
        <p:nvSpPr>
          <p:cNvPr id="3" name="Content Placeholder 2">
            <a:extLst>
              <a:ext uri="{FF2B5EF4-FFF2-40B4-BE49-F238E27FC236}">
                <a16:creationId xmlns:a16="http://schemas.microsoft.com/office/drawing/2014/main" id="{E3462B1C-BE1A-47E2-A050-404F07353073}"/>
              </a:ext>
            </a:extLst>
          </p:cNvPr>
          <p:cNvSpPr>
            <a:spLocks noGrp="1"/>
          </p:cNvSpPr>
          <p:nvPr>
            <p:ph idx="1"/>
          </p:nvPr>
        </p:nvSpPr>
        <p:spPr>
          <a:xfrm>
            <a:off x="838200" y="2118587"/>
            <a:ext cx="10515600" cy="4007893"/>
          </a:xfrm>
        </p:spPr>
        <p:txBody>
          <a:bodyPr>
            <a:normAutofit fontScale="92500" lnSpcReduction="10000"/>
          </a:bodyPr>
          <a:lstStyle/>
          <a:p>
            <a:r>
              <a:rPr lang="en-US" dirty="0"/>
              <a:t>How </a:t>
            </a:r>
            <a:r>
              <a:rPr lang="en-US"/>
              <a:t>to assure a </a:t>
            </a:r>
            <a:r>
              <a:rPr lang="en-US" dirty="0"/>
              <a:t>mentoring / coaching task?</a:t>
            </a:r>
          </a:p>
          <a:p>
            <a:r>
              <a:rPr lang="en-US" dirty="0"/>
              <a:t>Should we focus more on the learning outcomes at master programme level?</a:t>
            </a:r>
          </a:p>
          <a:p>
            <a:r>
              <a:rPr lang="en-US" dirty="0"/>
              <a:t>How about student mobility in the future? Virtual? Funding for mobility?</a:t>
            </a:r>
          </a:p>
          <a:p>
            <a:r>
              <a:rPr lang="en-US" dirty="0"/>
              <a:t>How about teacher mobility?</a:t>
            </a:r>
          </a:p>
          <a:p>
            <a:r>
              <a:rPr lang="en-US" dirty="0"/>
              <a:t>How do we stay at the very forefront: migration, Covid-19 pandemic?</a:t>
            </a:r>
          </a:p>
          <a:p>
            <a:r>
              <a:rPr lang="en-US" dirty="0"/>
              <a:t>Role of collaborative projects, joint courses / programmes, sharing educational resources, joint PhD’s?</a:t>
            </a:r>
          </a:p>
          <a:p>
            <a:r>
              <a:rPr lang="en-US" dirty="0"/>
              <a:t>Presence in literature / conferences / media?</a:t>
            </a:r>
          </a:p>
        </p:txBody>
      </p:sp>
      <p:sp>
        <p:nvSpPr>
          <p:cNvPr id="4" name="Date Placeholder 3">
            <a:extLst>
              <a:ext uri="{FF2B5EF4-FFF2-40B4-BE49-F238E27FC236}">
                <a16:creationId xmlns:a16="http://schemas.microsoft.com/office/drawing/2014/main" id="{3526451B-AA2B-4510-8EE9-0D1B64AD6998}"/>
              </a:ext>
            </a:extLst>
          </p:cNvPr>
          <p:cNvSpPr>
            <a:spLocks noGrp="1"/>
          </p:cNvSpPr>
          <p:nvPr>
            <p:ph type="dt" sz="half" idx="10"/>
          </p:nvPr>
        </p:nvSpPr>
        <p:spPr/>
        <p:txBody>
          <a:bodyPr/>
          <a:lstStyle/>
          <a:p>
            <a:fld id="{0540925A-2BB1-465C-8B71-58ED0F066284}" type="datetime1">
              <a:rPr lang="en-GB" smtClean="0"/>
              <a:t>24/09/2020</a:t>
            </a:fld>
            <a:endParaRPr lang="en-GB"/>
          </a:p>
        </p:txBody>
      </p:sp>
      <p:sp>
        <p:nvSpPr>
          <p:cNvPr id="5" name="Slide Number Placeholder 4">
            <a:extLst>
              <a:ext uri="{FF2B5EF4-FFF2-40B4-BE49-F238E27FC236}">
                <a16:creationId xmlns:a16="http://schemas.microsoft.com/office/drawing/2014/main" id="{14B5BB9E-6205-4A11-80D8-1C17CEFF74A7}"/>
              </a:ext>
            </a:extLst>
          </p:cNvPr>
          <p:cNvSpPr>
            <a:spLocks noGrp="1"/>
          </p:cNvSpPr>
          <p:nvPr>
            <p:ph type="sldNum" sz="quarter" idx="12"/>
          </p:nvPr>
        </p:nvSpPr>
        <p:spPr/>
        <p:txBody>
          <a:bodyPr/>
          <a:lstStyle/>
          <a:p>
            <a:fld id="{7645BDC5-FA86-4DA6-BB30-96BA676E059D}" type="slidenum">
              <a:rPr lang="en-GB" smtClean="0"/>
              <a:t>8</a:t>
            </a:fld>
            <a:endParaRPr lang="en-GB"/>
          </a:p>
        </p:txBody>
      </p:sp>
      <p:pic>
        <p:nvPicPr>
          <p:cNvPr id="6" name="Picture 5" descr="A picture containing drawing, food&#10;&#10;Description automatically generated">
            <a:extLst>
              <a:ext uri="{FF2B5EF4-FFF2-40B4-BE49-F238E27FC236}">
                <a16:creationId xmlns:a16="http://schemas.microsoft.com/office/drawing/2014/main" id="{99DDAF12-F9A8-49BC-819E-8FB22C8089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5736" y="449336"/>
            <a:ext cx="1731809" cy="672868"/>
          </a:xfrm>
          <a:prstGeom prst="rect">
            <a:avLst/>
          </a:prstGeom>
        </p:spPr>
      </p:pic>
    </p:spTree>
    <p:extLst>
      <p:ext uri="{BB962C8B-B14F-4D97-AF65-F5344CB8AC3E}">
        <p14:creationId xmlns:p14="http://schemas.microsoft.com/office/powerpoint/2010/main" val="1798521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093E0-DE7E-4BF9-934B-13A5CCE659A5}"/>
              </a:ext>
            </a:extLst>
          </p:cNvPr>
          <p:cNvSpPr>
            <a:spLocks noGrp="1"/>
          </p:cNvSpPr>
          <p:nvPr>
            <p:ph type="title"/>
          </p:nvPr>
        </p:nvSpPr>
        <p:spPr/>
        <p:txBody>
          <a:bodyPr/>
          <a:lstStyle/>
          <a:p>
            <a:r>
              <a:rPr lang="nl-BE" dirty="0"/>
              <a:t>Summary break-out rooms</a:t>
            </a:r>
            <a:endParaRPr lang="en-GB" dirty="0"/>
          </a:p>
        </p:txBody>
      </p:sp>
      <p:sp>
        <p:nvSpPr>
          <p:cNvPr id="3" name="Content Placeholder 2">
            <a:extLst>
              <a:ext uri="{FF2B5EF4-FFF2-40B4-BE49-F238E27FC236}">
                <a16:creationId xmlns:a16="http://schemas.microsoft.com/office/drawing/2014/main" id="{3942CC34-06A9-41F4-B856-85870F53678C}"/>
              </a:ext>
            </a:extLst>
          </p:cNvPr>
          <p:cNvSpPr>
            <a:spLocks noGrp="1"/>
          </p:cNvSpPr>
          <p:nvPr>
            <p:ph idx="1"/>
          </p:nvPr>
        </p:nvSpPr>
        <p:spPr>
          <a:xfrm>
            <a:off x="838200" y="1615900"/>
            <a:ext cx="10515600" cy="4633898"/>
          </a:xfrm>
        </p:spPr>
        <p:txBody>
          <a:bodyPr>
            <a:noAutofit/>
          </a:bodyPr>
          <a:lstStyle/>
          <a:p>
            <a:r>
              <a:rPr lang="nl-BE" sz="2000" b="1" dirty="0"/>
              <a:t>Learning-teaching </a:t>
            </a:r>
            <a:r>
              <a:rPr lang="nl-BE" sz="2000" b="1" dirty="0" err="1"/>
              <a:t>network</a:t>
            </a:r>
            <a:r>
              <a:rPr lang="nl-BE" sz="2000" b="1" dirty="0"/>
              <a:t> </a:t>
            </a:r>
            <a:r>
              <a:rPr lang="nl-BE" sz="2000" dirty="0"/>
              <a:t>(</a:t>
            </a:r>
            <a:r>
              <a:rPr lang="nl-BE" sz="2000" dirty="0" err="1"/>
              <a:t>Mod</a:t>
            </a:r>
            <a:r>
              <a:rPr lang="nl-BE" sz="2000" dirty="0"/>
              <a:t>. BP/LG rep. </a:t>
            </a:r>
            <a:r>
              <a:rPr lang="nl-BE" sz="2000" dirty="0" err="1"/>
              <a:t>Rec</a:t>
            </a:r>
            <a:r>
              <a:rPr lang="nl-BE" sz="2000" dirty="0"/>
              <a:t>. 44:30)</a:t>
            </a:r>
          </a:p>
          <a:p>
            <a:pPr marL="0" indent="0">
              <a:buNone/>
            </a:pPr>
            <a:endParaRPr lang="nl-BE" sz="2000" dirty="0"/>
          </a:p>
          <a:p>
            <a:pPr lvl="1"/>
            <a:r>
              <a:rPr lang="en-GB" sz="2000" dirty="0"/>
              <a:t>tropEd is both a </a:t>
            </a:r>
            <a:r>
              <a:rPr lang="en-GB" sz="2000" dirty="0">
                <a:highlight>
                  <a:srgbClr val="00FF00"/>
                </a:highlight>
              </a:rPr>
              <a:t>learning and a teaching community </a:t>
            </a:r>
          </a:p>
          <a:p>
            <a:pPr lvl="1"/>
            <a:r>
              <a:rPr lang="en-GB" sz="2000" dirty="0"/>
              <a:t>The mission of tropEd, through its members, is teaching. </a:t>
            </a:r>
          </a:p>
          <a:p>
            <a:pPr lvl="1"/>
            <a:r>
              <a:rPr lang="en-GB" sz="2000" dirty="0"/>
              <a:t>Learning in the network is about putting the student at the centre in our approaches to teaching</a:t>
            </a:r>
          </a:p>
          <a:p>
            <a:pPr lvl="1"/>
            <a:r>
              <a:rPr lang="en-GB" sz="2000" dirty="0"/>
              <a:t>Through joint experiences and joint programmes mutual learning takes place</a:t>
            </a:r>
          </a:p>
          <a:p>
            <a:pPr marL="457200" lvl="1" indent="0">
              <a:buNone/>
            </a:pPr>
            <a:r>
              <a:rPr lang="en-GB" sz="2000" dirty="0"/>
              <a:t> </a:t>
            </a:r>
          </a:p>
          <a:p>
            <a:pPr lvl="1"/>
            <a:r>
              <a:rPr lang="en-GB" sz="2000" dirty="0">
                <a:highlight>
                  <a:srgbClr val="00FF00"/>
                </a:highlight>
              </a:rPr>
              <a:t>Learning aim</a:t>
            </a:r>
            <a:r>
              <a:rPr lang="en-GB" sz="2000" dirty="0"/>
              <a:t>: tropEd </a:t>
            </a:r>
            <a:r>
              <a:rPr lang="en-GB" sz="2000" dirty="0">
                <a:highlight>
                  <a:srgbClr val="00FF00"/>
                </a:highlight>
              </a:rPr>
              <a:t>assists its members </a:t>
            </a:r>
            <a:r>
              <a:rPr lang="en-GB" sz="2000" dirty="0"/>
              <a:t>to provide high quality education through sharing and developing experience, identifying best practices, development of quality standards and culture </a:t>
            </a:r>
          </a:p>
          <a:p>
            <a:pPr lvl="1"/>
            <a:r>
              <a:rPr lang="en-GB" sz="2000" dirty="0">
                <a:highlight>
                  <a:srgbClr val="00FF00"/>
                </a:highlight>
              </a:rPr>
              <a:t>Teaching aim: </a:t>
            </a:r>
            <a:r>
              <a:rPr lang="en-GB" sz="2000" dirty="0"/>
              <a:t>tropEd contributes to global/international health through education, by its members, that strives for learner-centred, needs-based, high quality and up-to-date knowledge with a focus on diversity and equity …</a:t>
            </a:r>
          </a:p>
        </p:txBody>
      </p:sp>
      <p:sp>
        <p:nvSpPr>
          <p:cNvPr id="4" name="Date Placeholder 3">
            <a:extLst>
              <a:ext uri="{FF2B5EF4-FFF2-40B4-BE49-F238E27FC236}">
                <a16:creationId xmlns:a16="http://schemas.microsoft.com/office/drawing/2014/main" id="{2FB50F1A-047F-4EAE-A767-79CE08569D84}"/>
              </a:ext>
            </a:extLst>
          </p:cNvPr>
          <p:cNvSpPr>
            <a:spLocks noGrp="1"/>
          </p:cNvSpPr>
          <p:nvPr>
            <p:ph type="dt" sz="half" idx="10"/>
          </p:nvPr>
        </p:nvSpPr>
        <p:spPr/>
        <p:txBody>
          <a:bodyPr/>
          <a:lstStyle/>
          <a:p>
            <a:fld id="{CC1DAB14-D63D-4A29-859B-1163E6B65CC4}" type="datetime1">
              <a:rPr lang="en-GB" smtClean="0"/>
              <a:t>24/09/2020</a:t>
            </a:fld>
            <a:endParaRPr lang="en-GB" dirty="0"/>
          </a:p>
        </p:txBody>
      </p:sp>
      <p:sp>
        <p:nvSpPr>
          <p:cNvPr id="5" name="Slide Number Placeholder 4">
            <a:extLst>
              <a:ext uri="{FF2B5EF4-FFF2-40B4-BE49-F238E27FC236}">
                <a16:creationId xmlns:a16="http://schemas.microsoft.com/office/drawing/2014/main" id="{630361F0-8DFD-46A7-A244-5E7AD6A3C56C}"/>
              </a:ext>
            </a:extLst>
          </p:cNvPr>
          <p:cNvSpPr>
            <a:spLocks noGrp="1"/>
          </p:cNvSpPr>
          <p:nvPr>
            <p:ph type="sldNum" sz="quarter" idx="12"/>
          </p:nvPr>
        </p:nvSpPr>
        <p:spPr/>
        <p:txBody>
          <a:bodyPr/>
          <a:lstStyle/>
          <a:p>
            <a:fld id="{7645BDC5-FA86-4DA6-BB30-96BA676E059D}" type="slidenum">
              <a:rPr lang="en-GB" smtClean="0"/>
              <a:t>9</a:t>
            </a:fld>
            <a:endParaRPr lang="en-GB"/>
          </a:p>
        </p:txBody>
      </p:sp>
    </p:spTree>
    <p:extLst>
      <p:ext uri="{BB962C8B-B14F-4D97-AF65-F5344CB8AC3E}">
        <p14:creationId xmlns:p14="http://schemas.microsoft.com/office/powerpoint/2010/main" val="5792670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C78EDDD6AD2854E8583A5C8540F17D3" ma:contentTypeVersion="13" ma:contentTypeDescription="Een nieuw document maken." ma:contentTypeScope="" ma:versionID="996c18a32c8c9de80e64d2d5da105356">
  <xsd:schema xmlns:xsd="http://www.w3.org/2001/XMLSchema" xmlns:xs="http://www.w3.org/2001/XMLSchema" xmlns:p="http://schemas.microsoft.com/office/2006/metadata/properties" xmlns:ns3="d897b255-862b-4d2e-b759-cfd011cd3a23" xmlns:ns4="5431c249-5c1e-4e5f-b802-b604e3aff76d" targetNamespace="http://schemas.microsoft.com/office/2006/metadata/properties" ma:root="true" ma:fieldsID="4b2ef0fe1db98522aa92f5693d77a1f3" ns3:_="" ns4:_="">
    <xsd:import namespace="d897b255-862b-4d2e-b759-cfd011cd3a23"/>
    <xsd:import namespace="5431c249-5c1e-4e5f-b802-b604e3aff76d"/>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DateTaken"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97b255-862b-4d2e-b759-cfd011cd3a23"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431c249-5c1e-4e5f-b802-b604e3aff76d"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SharingHintHash" ma:index="12"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56F2F02-E59E-4555-A149-1F0891FF01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897b255-862b-4d2e-b759-cfd011cd3a23"/>
    <ds:schemaRef ds:uri="5431c249-5c1e-4e5f-b802-b604e3aff7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0BD8DA6-CE00-4D60-A2A2-E6B642B3827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5431c249-5c1e-4e5f-b802-b604e3aff76d"/>
    <ds:schemaRef ds:uri="d897b255-862b-4d2e-b759-cfd011cd3a23"/>
    <ds:schemaRef ds:uri="http://www.w3.org/XML/1998/namespace"/>
  </ds:schemaRefs>
</ds:datastoreItem>
</file>

<file path=customXml/itemProps3.xml><?xml version="1.0" encoding="utf-8"?>
<ds:datastoreItem xmlns:ds="http://schemas.openxmlformats.org/officeDocument/2006/customXml" ds:itemID="{B08D8128-B37B-4201-BCE4-02592BE6DD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1369</Words>
  <Application>Microsoft Office PowerPoint</Application>
  <PresentationFormat>Breitbild</PresentationFormat>
  <Paragraphs>127</Paragraphs>
  <Slides>13</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13</vt:i4>
      </vt:variant>
    </vt:vector>
  </HeadingPairs>
  <TitlesOfParts>
    <vt:vector size="17" baseType="lpstr">
      <vt:lpstr>Arial</vt:lpstr>
      <vt:lpstr>Calibri</vt:lpstr>
      <vt:lpstr>Calibri Light</vt:lpstr>
      <vt:lpstr>Office Theme</vt:lpstr>
      <vt:lpstr>Towards a (draft) tropEd Vision</vt:lpstr>
      <vt:lpstr>Reminder: 2013-2017 Log-Frame</vt:lpstr>
      <vt:lpstr>Vision consensus (from SWOT-Rabat)</vt:lpstr>
      <vt:lpstr>Mission: through…</vt:lpstr>
      <vt:lpstr>For discussion: refining the Vision (the What)</vt:lpstr>
      <vt:lpstr>For discussion: refining the Vision (the What)</vt:lpstr>
      <vt:lpstr>Brainstorming / Discussion</vt:lpstr>
      <vt:lpstr>For discussion related to the How ? – for a subsequent GA (in fall)</vt:lpstr>
      <vt:lpstr>Summary break-out rooms</vt:lpstr>
      <vt:lpstr>Summary break-out rooms</vt:lpstr>
      <vt:lpstr>Summary break-out rooms</vt:lpstr>
      <vt:lpstr>Summary break-out rooms</vt:lpstr>
      <vt:lpstr>Vision / Mission reviewed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tropEd vision</dc:title>
  <dc:creator>Govert van Heusden</dc:creator>
  <cp:lastModifiedBy>oss</cp:lastModifiedBy>
  <cp:revision>22</cp:revision>
  <dcterms:created xsi:type="dcterms:W3CDTF">2020-05-25T19:20:40Z</dcterms:created>
  <dcterms:modified xsi:type="dcterms:W3CDTF">2020-09-24T12:18:18Z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0x010100EC78EDDD6AD2854E8583A5C8540F17D3</vt:lpwstr>
  </property>
</Properties>
</file>